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81" r:id="rId2"/>
    <p:sldId id="342" r:id="rId3"/>
    <p:sldId id="385" r:id="rId4"/>
    <p:sldId id="386" r:id="rId5"/>
    <p:sldId id="390" r:id="rId6"/>
    <p:sldId id="391" r:id="rId7"/>
    <p:sldId id="392" r:id="rId8"/>
    <p:sldId id="311" r:id="rId9"/>
    <p:sldId id="361" r:id="rId10"/>
    <p:sldId id="395"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00"/>
    <a:srgbClr val="0000CC"/>
    <a:srgbClr val="914B39"/>
    <a:srgbClr val="FFCC66"/>
    <a:srgbClr val="E1E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08" autoAdjust="0"/>
    <p:restoredTop sz="86352" autoAdjust="0"/>
  </p:normalViewPr>
  <p:slideViewPr>
    <p:cSldViewPr>
      <p:cViewPr varScale="1">
        <p:scale>
          <a:sx n="38" d="100"/>
          <a:sy n="38" d="100"/>
        </p:scale>
        <p:origin x="1104"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4" d="100"/>
          <a:sy n="64" d="100"/>
        </p:scale>
        <p:origin x="31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625E3-8235-4202-B220-8902BB4FAF8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7B0109B7-84FD-4C2C-8494-5A3F64268CD3}">
      <dgm:prSet phldrT="[Text]"/>
      <dgm:spPr/>
      <dgm:t>
        <a:bodyPr/>
        <a:lstStyle/>
        <a:p>
          <a:r>
            <a:rPr lang="en-US" dirty="0">
              <a:effectLst>
                <a:outerShdw blurRad="38100" dist="38100" dir="2700000" algn="tl">
                  <a:srgbClr val="000000">
                    <a:alpha val="43137"/>
                  </a:srgbClr>
                </a:outerShdw>
              </a:effectLst>
            </a:rPr>
            <a:t>Candidates</a:t>
          </a:r>
        </a:p>
      </dgm:t>
    </dgm:pt>
    <dgm:pt modelId="{2E7AA323-9AA7-4FB8-917B-71AA84A7A8DB}" type="parTrans" cxnId="{1C62EED1-647C-43E5-9014-587800376368}">
      <dgm:prSet/>
      <dgm:spPr/>
      <dgm:t>
        <a:bodyPr/>
        <a:lstStyle/>
        <a:p>
          <a:endParaRPr lang="en-US"/>
        </a:p>
      </dgm:t>
    </dgm:pt>
    <dgm:pt modelId="{FCB432C6-7FD2-4231-B9CB-7EEC575F8888}" type="sibTrans" cxnId="{1C62EED1-647C-43E5-9014-587800376368}">
      <dgm:prSet/>
      <dgm:spPr/>
      <dgm:t>
        <a:bodyPr/>
        <a:lstStyle/>
        <a:p>
          <a:endParaRPr lang="en-US"/>
        </a:p>
      </dgm:t>
    </dgm:pt>
    <dgm:pt modelId="{199806C1-EE91-4AFE-B990-26062A3A0F7A}">
      <dgm:prSet phldrT="[Text]"/>
      <dgm:spPr>
        <a:solidFill>
          <a:srgbClr val="FFC000"/>
        </a:solidFill>
      </dgm:spPr>
      <dgm:t>
        <a:bodyPr/>
        <a:lstStyle/>
        <a:p>
          <a:r>
            <a:rPr lang="en-US" dirty="0">
              <a:effectLst>
                <a:outerShdw blurRad="38100" dist="38100" dir="2700000" algn="tl">
                  <a:srgbClr val="000000">
                    <a:alpha val="43137"/>
                  </a:srgbClr>
                </a:outerShdw>
              </a:effectLst>
            </a:rPr>
            <a:t>Business Partners</a:t>
          </a:r>
        </a:p>
      </dgm:t>
    </dgm:pt>
    <dgm:pt modelId="{8143826C-11E1-4B7A-8252-FB1C0B352FAC}" type="parTrans" cxnId="{926600C1-079E-469C-B57A-60A29B1F8032}">
      <dgm:prSet/>
      <dgm:spPr/>
      <dgm:t>
        <a:bodyPr/>
        <a:lstStyle/>
        <a:p>
          <a:endParaRPr lang="en-US"/>
        </a:p>
      </dgm:t>
    </dgm:pt>
    <dgm:pt modelId="{B1186DB7-7036-4C99-9BE9-66BC398031CC}" type="sibTrans" cxnId="{926600C1-079E-469C-B57A-60A29B1F8032}">
      <dgm:prSet/>
      <dgm:spPr/>
      <dgm:t>
        <a:bodyPr/>
        <a:lstStyle/>
        <a:p>
          <a:endParaRPr lang="en-US"/>
        </a:p>
      </dgm:t>
    </dgm:pt>
    <dgm:pt modelId="{AAF17D0E-2799-4B68-B006-5BD154F1A87C}">
      <dgm:prSet phldrT="[Text]"/>
      <dgm:spPr>
        <a:solidFill>
          <a:srgbClr val="FFFF00"/>
        </a:solidFill>
      </dgm:spPr>
      <dgm:t>
        <a:bodyPr/>
        <a:lstStyle/>
        <a:p>
          <a:r>
            <a:rPr lang="en-US" dirty="0">
              <a:effectLst>
                <a:outerShdw blurRad="38100" dist="38100" dir="2700000" algn="tl">
                  <a:srgbClr val="000000">
                    <a:alpha val="43137"/>
                  </a:srgbClr>
                </a:outerShdw>
              </a:effectLst>
            </a:rPr>
            <a:t>Volunteers</a:t>
          </a:r>
        </a:p>
      </dgm:t>
    </dgm:pt>
    <dgm:pt modelId="{6EAE6771-2A1C-49C6-8AC8-C0C5CE8BA6BD}" type="parTrans" cxnId="{6456FF91-68F9-4A92-8BB7-7F4519865E28}">
      <dgm:prSet/>
      <dgm:spPr/>
      <dgm:t>
        <a:bodyPr/>
        <a:lstStyle/>
        <a:p>
          <a:endParaRPr lang="en-US"/>
        </a:p>
      </dgm:t>
    </dgm:pt>
    <dgm:pt modelId="{9FAA4507-C522-4F41-94C3-7FE680DA9875}" type="sibTrans" cxnId="{6456FF91-68F9-4A92-8BB7-7F4519865E28}">
      <dgm:prSet/>
      <dgm:spPr/>
      <dgm:t>
        <a:bodyPr/>
        <a:lstStyle/>
        <a:p>
          <a:endParaRPr lang="en-US"/>
        </a:p>
      </dgm:t>
    </dgm:pt>
    <dgm:pt modelId="{8B220A94-1B5E-4279-BBE9-E58F22A1D550}">
      <dgm:prSet phldrT="[Text]"/>
      <dgm:spPr>
        <a:solidFill>
          <a:srgbClr val="FF0000"/>
        </a:solidFill>
      </dgm:spPr>
      <dgm:t>
        <a:bodyPr/>
        <a:lstStyle/>
        <a:p>
          <a:r>
            <a:rPr lang="en-US" dirty="0">
              <a:effectLst>
                <a:outerShdw blurRad="38100" dist="38100" dir="2700000" algn="tl">
                  <a:srgbClr val="000000">
                    <a:alpha val="43137"/>
                  </a:srgbClr>
                </a:outerShdw>
              </a:effectLst>
            </a:rPr>
            <a:t>Staff</a:t>
          </a:r>
        </a:p>
      </dgm:t>
    </dgm:pt>
    <dgm:pt modelId="{34A5E228-EB23-40B0-8E05-473011BAD744}" type="parTrans" cxnId="{BA7182BF-2680-4003-B8D0-89219DE8AF1A}">
      <dgm:prSet/>
      <dgm:spPr/>
      <dgm:t>
        <a:bodyPr/>
        <a:lstStyle/>
        <a:p>
          <a:endParaRPr lang="en-US"/>
        </a:p>
      </dgm:t>
    </dgm:pt>
    <dgm:pt modelId="{27160B85-6779-4BEC-AE37-4B0236B763AE}" type="sibTrans" cxnId="{BA7182BF-2680-4003-B8D0-89219DE8AF1A}">
      <dgm:prSet/>
      <dgm:spPr/>
      <dgm:t>
        <a:bodyPr/>
        <a:lstStyle/>
        <a:p>
          <a:endParaRPr lang="en-US"/>
        </a:p>
      </dgm:t>
    </dgm:pt>
    <dgm:pt modelId="{20D188B7-13B1-47F8-96D8-5786B007573D}">
      <dgm:prSet phldrT="[Text]"/>
      <dgm:spPr>
        <a:solidFill>
          <a:srgbClr val="006600"/>
        </a:solidFill>
      </dgm:spPr>
      <dgm:t>
        <a:bodyPr/>
        <a:lstStyle/>
        <a:p>
          <a:r>
            <a:rPr lang="en-US" dirty="0">
              <a:effectLst>
                <a:outerShdw blurRad="38100" dist="38100" dir="2700000" algn="tl">
                  <a:srgbClr val="000000">
                    <a:alpha val="43137"/>
                  </a:srgbClr>
                </a:outerShdw>
              </a:effectLst>
            </a:rPr>
            <a:t>Community</a:t>
          </a:r>
        </a:p>
      </dgm:t>
    </dgm:pt>
    <dgm:pt modelId="{D7F521BD-7673-423D-AFA5-167E9E04BB39}" type="parTrans" cxnId="{27837372-6A03-413A-8045-B947C4F41036}">
      <dgm:prSet/>
      <dgm:spPr/>
      <dgm:t>
        <a:bodyPr/>
        <a:lstStyle/>
        <a:p>
          <a:endParaRPr lang="en-US"/>
        </a:p>
      </dgm:t>
    </dgm:pt>
    <dgm:pt modelId="{6C400B57-EF10-4751-A46E-6B708FD898DD}" type="sibTrans" cxnId="{27837372-6A03-413A-8045-B947C4F41036}">
      <dgm:prSet/>
      <dgm:spPr/>
      <dgm:t>
        <a:bodyPr/>
        <a:lstStyle/>
        <a:p>
          <a:endParaRPr lang="en-US"/>
        </a:p>
      </dgm:t>
    </dgm:pt>
    <dgm:pt modelId="{33AE2A8F-D59B-41DA-8EF5-298124387F46}">
      <dgm:prSet phldrT="[Text]"/>
      <dgm:spPr>
        <a:solidFill>
          <a:srgbClr val="0000CC"/>
        </a:solidFill>
      </dgm:spPr>
      <dgm:t>
        <a:bodyPr/>
        <a:lstStyle/>
        <a:p>
          <a:r>
            <a:rPr lang="en-US" dirty="0">
              <a:effectLst>
                <a:outerShdw blurRad="38100" dist="38100" dir="2700000" algn="tl">
                  <a:srgbClr val="000000">
                    <a:alpha val="43137"/>
                  </a:srgbClr>
                </a:outerShdw>
              </a:effectLst>
            </a:rPr>
            <a:t>Faith Community</a:t>
          </a:r>
        </a:p>
      </dgm:t>
    </dgm:pt>
    <dgm:pt modelId="{D6C81B93-E994-45BC-B1E7-45CB062F4A6E}" type="parTrans" cxnId="{75DAB3D9-4F8F-46DF-86E3-451BDD42907F}">
      <dgm:prSet/>
      <dgm:spPr/>
      <dgm:t>
        <a:bodyPr/>
        <a:lstStyle/>
        <a:p>
          <a:endParaRPr lang="en-US"/>
        </a:p>
      </dgm:t>
    </dgm:pt>
    <dgm:pt modelId="{6C7D77B6-DA76-4434-9555-612592AFA405}" type="sibTrans" cxnId="{75DAB3D9-4F8F-46DF-86E3-451BDD42907F}">
      <dgm:prSet/>
      <dgm:spPr/>
      <dgm:t>
        <a:bodyPr/>
        <a:lstStyle/>
        <a:p>
          <a:endParaRPr lang="en-US"/>
        </a:p>
      </dgm:t>
    </dgm:pt>
    <dgm:pt modelId="{CE105E32-4272-46D7-A1B1-3CB3CA24230D}" type="pres">
      <dgm:prSet presAssocID="{77D625E3-8235-4202-B220-8902BB4FAF8A}" presName="Name0" presStyleCnt="0">
        <dgm:presLayoutVars>
          <dgm:chMax val="1"/>
          <dgm:dir/>
          <dgm:animLvl val="ctr"/>
          <dgm:resizeHandles val="exact"/>
        </dgm:presLayoutVars>
      </dgm:prSet>
      <dgm:spPr/>
    </dgm:pt>
    <dgm:pt modelId="{A1561213-44B0-422D-874F-68479C87E112}" type="pres">
      <dgm:prSet presAssocID="{7B0109B7-84FD-4C2C-8494-5A3F64268CD3}" presName="centerShape" presStyleLbl="node0" presStyleIdx="0" presStyleCnt="1"/>
      <dgm:spPr/>
    </dgm:pt>
    <dgm:pt modelId="{F4579BE9-CF1C-4762-94BE-0EEC2A4FC215}" type="pres">
      <dgm:prSet presAssocID="{199806C1-EE91-4AFE-B990-26062A3A0F7A}" presName="node" presStyleLbl="node1" presStyleIdx="0" presStyleCnt="5">
        <dgm:presLayoutVars>
          <dgm:bulletEnabled val="1"/>
        </dgm:presLayoutVars>
      </dgm:prSet>
      <dgm:spPr/>
    </dgm:pt>
    <dgm:pt modelId="{E3C4DDAD-1328-4614-92A7-392150AE85E2}" type="pres">
      <dgm:prSet presAssocID="{199806C1-EE91-4AFE-B990-26062A3A0F7A}" presName="dummy" presStyleCnt="0"/>
      <dgm:spPr/>
    </dgm:pt>
    <dgm:pt modelId="{5BDBC4F8-3D7F-4A3F-9029-5D877A85EE11}" type="pres">
      <dgm:prSet presAssocID="{B1186DB7-7036-4C99-9BE9-66BC398031CC}" presName="sibTrans" presStyleLbl="sibTrans2D1" presStyleIdx="0" presStyleCnt="5"/>
      <dgm:spPr/>
    </dgm:pt>
    <dgm:pt modelId="{FBFDB393-C169-4B78-B30D-068BCE4CC783}" type="pres">
      <dgm:prSet presAssocID="{AAF17D0E-2799-4B68-B006-5BD154F1A87C}" presName="node" presStyleLbl="node1" presStyleIdx="1" presStyleCnt="5">
        <dgm:presLayoutVars>
          <dgm:bulletEnabled val="1"/>
        </dgm:presLayoutVars>
      </dgm:prSet>
      <dgm:spPr/>
    </dgm:pt>
    <dgm:pt modelId="{A135C426-9F89-4402-8B5E-0CAB12F39A95}" type="pres">
      <dgm:prSet presAssocID="{AAF17D0E-2799-4B68-B006-5BD154F1A87C}" presName="dummy" presStyleCnt="0"/>
      <dgm:spPr/>
    </dgm:pt>
    <dgm:pt modelId="{FB8531EE-093E-4110-893E-CDF55C68C3A1}" type="pres">
      <dgm:prSet presAssocID="{9FAA4507-C522-4F41-94C3-7FE680DA9875}" presName="sibTrans" presStyleLbl="sibTrans2D1" presStyleIdx="1" presStyleCnt="5"/>
      <dgm:spPr/>
    </dgm:pt>
    <dgm:pt modelId="{41B78D23-10DB-4FBB-8B63-57469E87A21F}" type="pres">
      <dgm:prSet presAssocID="{8B220A94-1B5E-4279-BBE9-E58F22A1D550}" presName="node" presStyleLbl="node1" presStyleIdx="2" presStyleCnt="5">
        <dgm:presLayoutVars>
          <dgm:bulletEnabled val="1"/>
        </dgm:presLayoutVars>
      </dgm:prSet>
      <dgm:spPr/>
    </dgm:pt>
    <dgm:pt modelId="{43C0C5C6-3C14-4BD9-B985-2DA93D841725}" type="pres">
      <dgm:prSet presAssocID="{8B220A94-1B5E-4279-BBE9-E58F22A1D550}" presName="dummy" presStyleCnt="0"/>
      <dgm:spPr/>
    </dgm:pt>
    <dgm:pt modelId="{3855D967-AD31-4A39-9AB6-924A50689182}" type="pres">
      <dgm:prSet presAssocID="{27160B85-6779-4BEC-AE37-4B0236B763AE}" presName="sibTrans" presStyleLbl="sibTrans2D1" presStyleIdx="2" presStyleCnt="5"/>
      <dgm:spPr/>
    </dgm:pt>
    <dgm:pt modelId="{98F377F7-DAA8-46DC-9188-49DBFA88833B}" type="pres">
      <dgm:prSet presAssocID="{20D188B7-13B1-47F8-96D8-5786B007573D}" presName="node" presStyleLbl="node1" presStyleIdx="3" presStyleCnt="5">
        <dgm:presLayoutVars>
          <dgm:bulletEnabled val="1"/>
        </dgm:presLayoutVars>
      </dgm:prSet>
      <dgm:spPr/>
    </dgm:pt>
    <dgm:pt modelId="{B767501B-29FB-44BF-B0D0-92854DEF119B}" type="pres">
      <dgm:prSet presAssocID="{20D188B7-13B1-47F8-96D8-5786B007573D}" presName="dummy" presStyleCnt="0"/>
      <dgm:spPr/>
    </dgm:pt>
    <dgm:pt modelId="{E6458478-8E71-4098-A0CA-A90D71D64364}" type="pres">
      <dgm:prSet presAssocID="{6C400B57-EF10-4751-A46E-6B708FD898DD}" presName="sibTrans" presStyleLbl="sibTrans2D1" presStyleIdx="3" presStyleCnt="5"/>
      <dgm:spPr/>
    </dgm:pt>
    <dgm:pt modelId="{2062983F-8650-41BF-BCBB-C8E3C7319FE7}" type="pres">
      <dgm:prSet presAssocID="{33AE2A8F-D59B-41DA-8EF5-298124387F46}" presName="node" presStyleLbl="node1" presStyleIdx="4" presStyleCnt="5">
        <dgm:presLayoutVars>
          <dgm:bulletEnabled val="1"/>
        </dgm:presLayoutVars>
      </dgm:prSet>
      <dgm:spPr/>
    </dgm:pt>
    <dgm:pt modelId="{5ABA89DE-C9D8-40C4-95F7-890876703E1A}" type="pres">
      <dgm:prSet presAssocID="{33AE2A8F-D59B-41DA-8EF5-298124387F46}" presName="dummy" presStyleCnt="0"/>
      <dgm:spPr/>
    </dgm:pt>
    <dgm:pt modelId="{8E873CF1-ADA9-40F9-ACE3-1C63173008C3}" type="pres">
      <dgm:prSet presAssocID="{6C7D77B6-DA76-4434-9555-612592AFA405}" presName="sibTrans" presStyleLbl="sibTrans2D1" presStyleIdx="4" presStyleCnt="5"/>
      <dgm:spPr/>
    </dgm:pt>
  </dgm:ptLst>
  <dgm:cxnLst>
    <dgm:cxn modelId="{DA83B506-F612-48D8-99AC-F5B47E031685}" type="presOf" srcId="{9FAA4507-C522-4F41-94C3-7FE680DA9875}" destId="{FB8531EE-093E-4110-893E-CDF55C68C3A1}" srcOrd="0" destOrd="0" presId="urn:microsoft.com/office/officeart/2005/8/layout/radial6"/>
    <dgm:cxn modelId="{A4D68B48-BD2E-4F78-8FA4-7E8EBDCD0712}" type="presOf" srcId="{199806C1-EE91-4AFE-B990-26062A3A0F7A}" destId="{F4579BE9-CF1C-4762-94BE-0EEC2A4FC215}" srcOrd="0" destOrd="0" presId="urn:microsoft.com/office/officeart/2005/8/layout/radial6"/>
    <dgm:cxn modelId="{A247626A-8DDA-4BEB-940D-0010199FA6E6}" type="presOf" srcId="{33AE2A8F-D59B-41DA-8EF5-298124387F46}" destId="{2062983F-8650-41BF-BCBB-C8E3C7319FE7}" srcOrd="0" destOrd="0" presId="urn:microsoft.com/office/officeart/2005/8/layout/radial6"/>
    <dgm:cxn modelId="{BFE95D70-E911-4653-850C-6D14E42F575F}" type="presOf" srcId="{B1186DB7-7036-4C99-9BE9-66BC398031CC}" destId="{5BDBC4F8-3D7F-4A3F-9029-5D877A85EE11}" srcOrd="0" destOrd="0" presId="urn:microsoft.com/office/officeart/2005/8/layout/radial6"/>
    <dgm:cxn modelId="{27837372-6A03-413A-8045-B947C4F41036}" srcId="{7B0109B7-84FD-4C2C-8494-5A3F64268CD3}" destId="{20D188B7-13B1-47F8-96D8-5786B007573D}" srcOrd="3" destOrd="0" parTransId="{D7F521BD-7673-423D-AFA5-167E9E04BB39}" sibTransId="{6C400B57-EF10-4751-A46E-6B708FD898DD}"/>
    <dgm:cxn modelId="{13D62353-5E93-4D12-8DE7-E6BA65FEE507}" type="presOf" srcId="{7B0109B7-84FD-4C2C-8494-5A3F64268CD3}" destId="{A1561213-44B0-422D-874F-68479C87E112}" srcOrd="0" destOrd="0" presId="urn:microsoft.com/office/officeart/2005/8/layout/radial6"/>
    <dgm:cxn modelId="{15878D7E-1837-4530-A7F3-DCCA91E64B8C}" type="presOf" srcId="{20D188B7-13B1-47F8-96D8-5786B007573D}" destId="{98F377F7-DAA8-46DC-9188-49DBFA88833B}" srcOrd="0" destOrd="0" presId="urn:microsoft.com/office/officeart/2005/8/layout/radial6"/>
    <dgm:cxn modelId="{B5B5018C-E954-4B00-87D3-771BA45BC981}" type="presOf" srcId="{6C7D77B6-DA76-4434-9555-612592AFA405}" destId="{8E873CF1-ADA9-40F9-ACE3-1C63173008C3}" srcOrd="0" destOrd="0" presId="urn:microsoft.com/office/officeart/2005/8/layout/radial6"/>
    <dgm:cxn modelId="{D0BB738C-6D2E-4956-9F7B-FAD2D415B692}" type="presOf" srcId="{27160B85-6779-4BEC-AE37-4B0236B763AE}" destId="{3855D967-AD31-4A39-9AB6-924A50689182}" srcOrd="0" destOrd="0" presId="urn:microsoft.com/office/officeart/2005/8/layout/radial6"/>
    <dgm:cxn modelId="{6456FF91-68F9-4A92-8BB7-7F4519865E28}" srcId="{7B0109B7-84FD-4C2C-8494-5A3F64268CD3}" destId="{AAF17D0E-2799-4B68-B006-5BD154F1A87C}" srcOrd="1" destOrd="0" parTransId="{6EAE6771-2A1C-49C6-8AC8-C0C5CE8BA6BD}" sibTransId="{9FAA4507-C522-4F41-94C3-7FE680DA9875}"/>
    <dgm:cxn modelId="{E527AFAC-A912-4540-9082-DDFCD1941C5C}" type="presOf" srcId="{AAF17D0E-2799-4B68-B006-5BD154F1A87C}" destId="{FBFDB393-C169-4B78-B30D-068BCE4CC783}" srcOrd="0" destOrd="0" presId="urn:microsoft.com/office/officeart/2005/8/layout/radial6"/>
    <dgm:cxn modelId="{BA7182BF-2680-4003-B8D0-89219DE8AF1A}" srcId="{7B0109B7-84FD-4C2C-8494-5A3F64268CD3}" destId="{8B220A94-1B5E-4279-BBE9-E58F22A1D550}" srcOrd="2" destOrd="0" parTransId="{34A5E228-EB23-40B0-8E05-473011BAD744}" sibTransId="{27160B85-6779-4BEC-AE37-4B0236B763AE}"/>
    <dgm:cxn modelId="{926600C1-079E-469C-B57A-60A29B1F8032}" srcId="{7B0109B7-84FD-4C2C-8494-5A3F64268CD3}" destId="{199806C1-EE91-4AFE-B990-26062A3A0F7A}" srcOrd="0" destOrd="0" parTransId="{8143826C-11E1-4B7A-8252-FB1C0B352FAC}" sibTransId="{B1186DB7-7036-4C99-9BE9-66BC398031CC}"/>
    <dgm:cxn modelId="{1B18E9C2-0B42-41D8-9529-2E62EE083318}" type="presOf" srcId="{8B220A94-1B5E-4279-BBE9-E58F22A1D550}" destId="{41B78D23-10DB-4FBB-8B63-57469E87A21F}" srcOrd="0" destOrd="0" presId="urn:microsoft.com/office/officeart/2005/8/layout/radial6"/>
    <dgm:cxn modelId="{1C62EED1-647C-43E5-9014-587800376368}" srcId="{77D625E3-8235-4202-B220-8902BB4FAF8A}" destId="{7B0109B7-84FD-4C2C-8494-5A3F64268CD3}" srcOrd="0" destOrd="0" parTransId="{2E7AA323-9AA7-4FB8-917B-71AA84A7A8DB}" sibTransId="{FCB432C6-7FD2-4231-B9CB-7EEC575F8888}"/>
    <dgm:cxn modelId="{75DAB3D9-4F8F-46DF-86E3-451BDD42907F}" srcId="{7B0109B7-84FD-4C2C-8494-5A3F64268CD3}" destId="{33AE2A8F-D59B-41DA-8EF5-298124387F46}" srcOrd="4" destOrd="0" parTransId="{D6C81B93-E994-45BC-B1E7-45CB062F4A6E}" sibTransId="{6C7D77B6-DA76-4434-9555-612592AFA405}"/>
    <dgm:cxn modelId="{33434FDE-B2F9-4C76-8133-6E74E18B8F12}" type="presOf" srcId="{6C400B57-EF10-4751-A46E-6B708FD898DD}" destId="{E6458478-8E71-4098-A0CA-A90D71D64364}" srcOrd="0" destOrd="0" presId="urn:microsoft.com/office/officeart/2005/8/layout/radial6"/>
    <dgm:cxn modelId="{A786C2DF-B33F-42C7-B60D-550E456FDF5E}" type="presOf" srcId="{77D625E3-8235-4202-B220-8902BB4FAF8A}" destId="{CE105E32-4272-46D7-A1B1-3CB3CA24230D}" srcOrd="0" destOrd="0" presId="urn:microsoft.com/office/officeart/2005/8/layout/radial6"/>
    <dgm:cxn modelId="{02C703E0-E394-4768-9B1D-3FE5E3FBF9CB}" type="presParOf" srcId="{CE105E32-4272-46D7-A1B1-3CB3CA24230D}" destId="{A1561213-44B0-422D-874F-68479C87E112}" srcOrd="0" destOrd="0" presId="urn:microsoft.com/office/officeart/2005/8/layout/radial6"/>
    <dgm:cxn modelId="{C2F81408-E797-4658-B112-84566C1BDD96}" type="presParOf" srcId="{CE105E32-4272-46D7-A1B1-3CB3CA24230D}" destId="{F4579BE9-CF1C-4762-94BE-0EEC2A4FC215}" srcOrd="1" destOrd="0" presId="urn:microsoft.com/office/officeart/2005/8/layout/radial6"/>
    <dgm:cxn modelId="{E346470E-CC6F-4095-BA02-DA629CB3626B}" type="presParOf" srcId="{CE105E32-4272-46D7-A1B1-3CB3CA24230D}" destId="{E3C4DDAD-1328-4614-92A7-392150AE85E2}" srcOrd="2" destOrd="0" presId="urn:microsoft.com/office/officeart/2005/8/layout/radial6"/>
    <dgm:cxn modelId="{6EA20683-AD9E-46EA-9C36-E808C265B234}" type="presParOf" srcId="{CE105E32-4272-46D7-A1B1-3CB3CA24230D}" destId="{5BDBC4F8-3D7F-4A3F-9029-5D877A85EE11}" srcOrd="3" destOrd="0" presId="urn:microsoft.com/office/officeart/2005/8/layout/radial6"/>
    <dgm:cxn modelId="{2544E829-C1DF-459E-884F-CC6152EA6D5A}" type="presParOf" srcId="{CE105E32-4272-46D7-A1B1-3CB3CA24230D}" destId="{FBFDB393-C169-4B78-B30D-068BCE4CC783}" srcOrd="4" destOrd="0" presId="urn:microsoft.com/office/officeart/2005/8/layout/radial6"/>
    <dgm:cxn modelId="{3F62CA6A-18E9-4F82-AEE3-E1CEA3B8EAE7}" type="presParOf" srcId="{CE105E32-4272-46D7-A1B1-3CB3CA24230D}" destId="{A135C426-9F89-4402-8B5E-0CAB12F39A95}" srcOrd="5" destOrd="0" presId="urn:microsoft.com/office/officeart/2005/8/layout/radial6"/>
    <dgm:cxn modelId="{BBE9259E-D315-4938-B7C5-E5FE8CF2F83F}" type="presParOf" srcId="{CE105E32-4272-46D7-A1B1-3CB3CA24230D}" destId="{FB8531EE-093E-4110-893E-CDF55C68C3A1}" srcOrd="6" destOrd="0" presId="urn:microsoft.com/office/officeart/2005/8/layout/radial6"/>
    <dgm:cxn modelId="{75381D67-761C-4621-8059-64858A329C3A}" type="presParOf" srcId="{CE105E32-4272-46D7-A1B1-3CB3CA24230D}" destId="{41B78D23-10DB-4FBB-8B63-57469E87A21F}" srcOrd="7" destOrd="0" presId="urn:microsoft.com/office/officeart/2005/8/layout/radial6"/>
    <dgm:cxn modelId="{6E32BA06-B30D-46C0-8245-323139D4262B}" type="presParOf" srcId="{CE105E32-4272-46D7-A1B1-3CB3CA24230D}" destId="{43C0C5C6-3C14-4BD9-B985-2DA93D841725}" srcOrd="8" destOrd="0" presId="urn:microsoft.com/office/officeart/2005/8/layout/radial6"/>
    <dgm:cxn modelId="{118E24CB-CDEA-4A83-8122-5A94DBC359DE}" type="presParOf" srcId="{CE105E32-4272-46D7-A1B1-3CB3CA24230D}" destId="{3855D967-AD31-4A39-9AB6-924A50689182}" srcOrd="9" destOrd="0" presId="urn:microsoft.com/office/officeart/2005/8/layout/radial6"/>
    <dgm:cxn modelId="{A4C7F707-F944-4777-BFC9-20B924845405}" type="presParOf" srcId="{CE105E32-4272-46D7-A1B1-3CB3CA24230D}" destId="{98F377F7-DAA8-46DC-9188-49DBFA88833B}" srcOrd="10" destOrd="0" presId="urn:microsoft.com/office/officeart/2005/8/layout/radial6"/>
    <dgm:cxn modelId="{EC20D723-5884-4418-96A9-8C884B235D2A}" type="presParOf" srcId="{CE105E32-4272-46D7-A1B1-3CB3CA24230D}" destId="{B767501B-29FB-44BF-B0D0-92854DEF119B}" srcOrd="11" destOrd="0" presId="urn:microsoft.com/office/officeart/2005/8/layout/radial6"/>
    <dgm:cxn modelId="{FA1C1A4D-62B9-4484-A53C-6B349952B308}" type="presParOf" srcId="{CE105E32-4272-46D7-A1B1-3CB3CA24230D}" destId="{E6458478-8E71-4098-A0CA-A90D71D64364}" srcOrd="12" destOrd="0" presId="urn:microsoft.com/office/officeart/2005/8/layout/radial6"/>
    <dgm:cxn modelId="{21E695EB-A3B0-4A82-8D9A-722AC2200B14}" type="presParOf" srcId="{CE105E32-4272-46D7-A1B1-3CB3CA24230D}" destId="{2062983F-8650-41BF-BCBB-C8E3C7319FE7}" srcOrd="13" destOrd="0" presId="urn:microsoft.com/office/officeart/2005/8/layout/radial6"/>
    <dgm:cxn modelId="{43B9B94F-14AC-4414-A6EB-A95C11208FC6}" type="presParOf" srcId="{CE105E32-4272-46D7-A1B1-3CB3CA24230D}" destId="{5ABA89DE-C9D8-40C4-95F7-890876703E1A}" srcOrd="14" destOrd="0" presId="urn:microsoft.com/office/officeart/2005/8/layout/radial6"/>
    <dgm:cxn modelId="{D6F127DB-1502-40DB-8B5A-4A2649E25773}" type="presParOf" srcId="{CE105E32-4272-46D7-A1B1-3CB3CA24230D}" destId="{8E873CF1-ADA9-40F9-ACE3-1C63173008C3}" srcOrd="15"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73CF1-ADA9-40F9-ACE3-1C63173008C3}">
      <dsp:nvSpPr>
        <dsp:cNvPr id="0" name=""/>
        <dsp:cNvSpPr/>
      </dsp:nvSpPr>
      <dsp:spPr>
        <a:xfrm>
          <a:off x="1356886" y="599403"/>
          <a:ext cx="3991827" cy="3991827"/>
        </a:xfrm>
        <a:prstGeom prst="blockArc">
          <a:avLst>
            <a:gd name="adj1" fmla="val 1188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458478-8E71-4098-A0CA-A90D71D64364}">
      <dsp:nvSpPr>
        <dsp:cNvPr id="0" name=""/>
        <dsp:cNvSpPr/>
      </dsp:nvSpPr>
      <dsp:spPr>
        <a:xfrm>
          <a:off x="1356886" y="599403"/>
          <a:ext cx="3991827" cy="3991827"/>
        </a:xfrm>
        <a:prstGeom prst="blockArc">
          <a:avLst>
            <a:gd name="adj1" fmla="val 7560000"/>
            <a:gd name="adj2" fmla="val 1188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55D967-AD31-4A39-9AB6-924A50689182}">
      <dsp:nvSpPr>
        <dsp:cNvPr id="0" name=""/>
        <dsp:cNvSpPr/>
      </dsp:nvSpPr>
      <dsp:spPr>
        <a:xfrm>
          <a:off x="1356886" y="599403"/>
          <a:ext cx="3991827" cy="3991827"/>
        </a:xfrm>
        <a:prstGeom prst="blockArc">
          <a:avLst>
            <a:gd name="adj1" fmla="val 3240000"/>
            <a:gd name="adj2" fmla="val 756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8531EE-093E-4110-893E-CDF55C68C3A1}">
      <dsp:nvSpPr>
        <dsp:cNvPr id="0" name=""/>
        <dsp:cNvSpPr/>
      </dsp:nvSpPr>
      <dsp:spPr>
        <a:xfrm>
          <a:off x="1356886" y="599403"/>
          <a:ext cx="3991827" cy="3991827"/>
        </a:xfrm>
        <a:prstGeom prst="blockArc">
          <a:avLst>
            <a:gd name="adj1" fmla="val 20520000"/>
            <a:gd name="adj2" fmla="val 324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BC4F8-3D7F-4A3F-9029-5D877A85EE11}">
      <dsp:nvSpPr>
        <dsp:cNvPr id="0" name=""/>
        <dsp:cNvSpPr/>
      </dsp:nvSpPr>
      <dsp:spPr>
        <a:xfrm>
          <a:off x="1356886" y="599403"/>
          <a:ext cx="3991827" cy="3991827"/>
        </a:xfrm>
        <a:prstGeom prst="blockArc">
          <a:avLst>
            <a:gd name="adj1" fmla="val 16200000"/>
            <a:gd name="adj2" fmla="val 2052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561213-44B0-422D-874F-68479C87E112}">
      <dsp:nvSpPr>
        <dsp:cNvPr id="0" name=""/>
        <dsp:cNvSpPr/>
      </dsp:nvSpPr>
      <dsp:spPr>
        <a:xfrm>
          <a:off x="2434381" y="1676899"/>
          <a:ext cx="1836836" cy="18368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Candidates</a:t>
          </a:r>
        </a:p>
      </dsp:txBody>
      <dsp:txXfrm>
        <a:off x="2703379" y="1945897"/>
        <a:ext cx="1298840" cy="1298840"/>
      </dsp:txXfrm>
    </dsp:sp>
    <dsp:sp modelId="{F4579BE9-CF1C-4762-94BE-0EEC2A4FC215}">
      <dsp:nvSpPr>
        <dsp:cNvPr id="0" name=""/>
        <dsp:cNvSpPr/>
      </dsp:nvSpPr>
      <dsp:spPr>
        <a:xfrm>
          <a:off x="2709907" y="2799"/>
          <a:ext cx="1285785" cy="1285785"/>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Business Partners</a:t>
          </a:r>
        </a:p>
      </dsp:txBody>
      <dsp:txXfrm>
        <a:off x="2898206" y="191098"/>
        <a:ext cx="909187" cy="909187"/>
      </dsp:txXfrm>
    </dsp:sp>
    <dsp:sp modelId="{FBFDB393-C169-4B78-B30D-068BCE4CC783}">
      <dsp:nvSpPr>
        <dsp:cNvPr id="0" name=""/>
        <dsp:cNvSpPr/>
      </dsp:nvSpPr>
      <dsp:spPr>
        <a:xfrm>
          <a:off x="4564111" y="1349957"/>
          <a:ext cx="1285785" cy="1285785"/>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Volunteers</a:t>
          </a:r>
        </a:p>
      </dsp:txBody>
      <dsp:txXfrm>
        <a:off x="4752410" y="1538256"/>
        <a:ext cx="909187" cy="909187"/>
      </dsp:txXfrm>
    </dsp:sp>
    <dsp:sp modelId="{41B78D23-10DB-4FBB-8B63-57469E87A21F}">
      <dsp:nvSpPr>
        <dsp:cNvPr id="0" name=""/>
        <dsp:cNvSpPr/>
      </dsp:nvSpPr>
      <dsp:spPr>
        <a:xfrm>
          <a:off x="3855868" y="3529704"/>
          <a:ext cx="1285785" cy="128578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Staff</a:t>
          </a:r>
        </a:p>
      </dsp:txBody>
      <dsp:txXfrm>
        <a:off x="4044167" y="3718003"/>
        <a:ext cx="909187" cy="909187"/>
      </dsp:txXfrm>
    </dsp:sp>
    <dsp:sp modelId="{98F377F7-DAA8-46DC-9188-49DBFA88833B}">
      <dsp:nvSpPr>
        <dsp:cNvPr id="0" name=""/>
        <dsp:cNvSpPr/>
      </dsp:nvSpPr>
      <dsp:spPr>
        <a:xfrm>
          <a:off x="1563945" y="3529704"/>
          <a:ext cx="1285785" cy="1285785"/>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Community</a:t>
          </a:r>
        </a:p>
      </dsp:txBody>
      <dsp:txXfrm>
        <a:off x="1752244" y="3718003"/>
        <a:ext cx="909187" cy="909187"/>
      </dsp:txXfrm>
    </dsp:sp>
    <dsp:sp modelId="{2062983F-8650-41BF-BCBB-C8E3C7319FE7}">
      <dsp:nvSpPr>
        <dsp:cNvPr id="0" name=""/>
        <dsp:cNvSpPr/>
      </dsp:nvSpPr>
      <dsp:spPr>
        <a:xfrm>
          <a:off x="855703" y="1349957"/>
          <a:ext cx="1285785" cy="1285785"/>
        </a:xfrm>
        <a:prstGeom prst="ellipse">
          <a:avLst/>
        </a:prstGeom>
        <a:solidFill>
          <a:srgbClr val="00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effectLst>
                <a:outerShdw blurRad="38100" dist="38100" dir="2700000" algn="tl">
                  <a:srgbClr val="000000">
                    <a:alpha val="43137"/>
                  </a:srgbClr>
                </a:outerShdw>
              </a:effectLst>
            </a:rPr>
            <a:t>Faith Community</a:t>
          </a:r>
        </a:p>
      </dsp:txBody>
      <dsp:txXfrm>
        <a:off x="1044002" y="1538256"/>
        <a:ext cx="909187" cy="90918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3182653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963C0F7-4290-415D-8054-6DC136CDBF3C}" type="datetimeFigureOut">
              <a:rPr lang="en-US" smtClean="0"/>
              <a:t>12/8/2020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CBA109-22F0-4D2D-8F96-353C0A2072B9}" type="slidenum">
              <a:rPr lang="en-US" smtClean="0"/>
              <a:t>‹#›</a:t>
            </a:fld>
            <a:endParaRPr lang="en-US"/>
          </a:p>
        </p:txBody>
      </p:sp>
    </p:spTree>
    <p:extLst>
      <p:ext uri="{BB962C8B-B14F-4D97-AF65-F5344CB8AC3E}">
        <p14:creationId xmlns:p14="http://schemas.microsoft.com/office/powerpoint/2010/main" val="3098732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09CBA109-22F0-4D2D-8F96-353C0A2072B9}" type="slidenum">
              <a:rPr lang="en-US" smtClean="0"/>
              <a:t>2</a:t>
            </a:fld>
            <a:endParaRPr lang="en-US"/>
          </a:p>
        </p:txBody>
      </p:sp>
    </p:spTree>
    <p:extLst>
      <p:ext uri="{BB962C8B-B14F-4D97-AF65-F5344CB8AC3E}">
        <p14:creationId xmlns:p14="http://schemas.microsoft.com/office/powerpoint/2010/main" val="48587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aware of the opportunities.  We need to determine your commitment, and then connect you with a new opportunity.</a:t>
            </a:r>
          </a:p>
        </p:txBody>
      </p:sp>
      <p:sp>
        <p:nvSpPr>
          <p:cNvPr id="4" name="Slide Number Placeholder 3"/>
          <p:cNvSpPr>
            <a:spLocks noGrp="1"/>
          </p:cNvSpPr>
          <p:nvPr>
            <p:ph type="sldNum" sz="quarter" idx="10"/>
          </p:nvPr>
        </p:nvSpPr>
        <p:spPr/>
        <p:txBody>
          <a:bodyPr/>
          <a:lstStyle/>
          <a:p>
            <a:fld id="{09CBA109-22F0-4D2D-8F96-353C0A2072B9}" type="slidenum">
              <a:rPr lang="en-US" smtClean="0"/>
              <a:t>3</a:t>
            </a:fld>
            <a:endParaRPr lang="en-US" dirty="0"/>
          </a:p>
        </p:txBody>
      </p:sp>
    </p:spTree>
    <p:extLst>
      <p:ext uri="{BB962C8B-B14F-4D97-AF65-F5344CB8AC3E}">
        <p14:creationId xmlns:p14="http://schemas.microsoft.com/office/powerpoint/2010/main" val="173230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differentiators…not a training program,</a:t>
            </a:r>
            <a:r>
              <a:rPr lang="en-US" baseline="0" dirty="0"/>
              <a:t> but a finishing school – a networking ministry.</a:t>
            </a:r>
            <a:endParaRPr lang="en-US" dirty="0"/>
          </a:p>
        </p:txBody>
      </p:sp>
      <p:sp>
        <p:nvSpPr>
          <p:cNvPr id="4" name="Slide Number Placeholder 3"/>
          <p:cNvSpPr>
            <a:spLocks noGrp="1"/>
          </p:cNvSpPr>
          <p:nvPr>
            <p:ph type="sldNum" sz="quarter" idx="10"/>
          </p:nvPr>
        </p:nvSpPr>
        <p:spPr/>
        <p:txBody>
          <a:bodyPr/>
          <a:lstStyle/>
          <a:p>
            <a:fld id="{09CBA109-22F0-4D2D-8F96-353C0A2072B9}" type="slidenum">
              <a:rPr lang="en-US" smtClean="0"/>
              <a:t>5</a:t>
            </a:fld>
            <a:endParaRPr lang="en-US"/>
          </a:p>
        </p:txBody>
      </p:sp>
    </p:spTree>
    <p:extLst>
      <p:ext uri="{BB962C8B-B14F-4D97-AF65-F5344CB8AC3E}">
        <p14:creationId xmlns:p14="http://schemas.microsoft.com/office/powerpoint/2010/main" val="504587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Efficacy!!</a:t>
            </a:r>
          </a:p>
          <a:p>
            <a:endParaRPr lang="en-US" dirty="0"/>
          </a:p>
          <a:p>
            <a:r>
              <a:rPr lang="en-US" sz="1200" dirty="0"/>
              <a:t>Job Corps spent $1.7 billion and cost approximately $33,990 per student for the full year 2017. </a:t>
            </a:r>
          </a:p>
          <a:p>
            <a:endParaRPr lang="en-US" sz="1200" dirty="0"/>
          </a:p>
          <a:p>
            <a:r>
              <a:rPr lang="en-US" sz="1200" dirty="0"/>
              <a:t>In March 2018, the DOL IG found that, “Job Corps could not demonstrate the extent to which its training programs helped participants enter meaningful jobs appropriate to their training. “ </a:t>
            </a:r>
          </a:p>
          <a:p>
            <a:endParaRPr lang="en-US" dirty="0"/>
          </a:p>
        </p:txBody>
      </p:sp>
      <p:sp>
        <p:nvSpPr>
          <p:cNvPr id="4" name="Slide Number Placeholder 3"/>
          <p:cNvSpPr>
            <a:spLocks noGrp="1"/>
          </p:cNvSpPr>
          <p:nvPr>
            <p:ph type="sldNum" sz="quarter" idx="10"/>
          </p:nvPr>
        </p:nvSpPr>
        <p:spPr/>
        <p:txBody>
          <a:bodyPr/>
          <a:lstStyle/>
          <a:p>
            <a:fld id="{09CBA109-22F0-4D2D-8F96-353C0A2072B9}" type="slidenum">
              <a:rPr lang="en-US" smtClean="0"/>
              <a:t>6</a:t>
            </a:fld>
            <a:endParaRPr lang="en-US"/>
          </a:p>
        </p:txBody>
      </p:sp>
    </p:spTree>
    <p:extLst>
      <p:ext uri="{BB962C8B-B14F-4D97-AF65-F5344CB8AC3E}">
        <p14:creationId xmlns:p14="http://schemas.microsoft.com/office/powerpoint/2010/main" val="2786561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backbone, cornerstone,</a:t>
            </a:r>
            <a:r>
              <a:rPr lang="en-US" baseline="0" dirty="0"/>
              <a:t> foundation is Pastor Jerome Smith.  Community efforts outperform government programs.</a:t>
            </a:r>
            <a:endParaRPr lang="en-US" dirty="0"/>
          </a:p>
        </p:txBody>
      </p:sp>
      <p:sp>
        <p:nvSpPr>
          <p:cNvPr id="4" name="Slide Number Placeholder 3"/>
          <p:cNvSpPr>
            <a:spLocks noGrp="1"/>
          </p:cNvSpPr>
          <p:nvPr>
            <p:ph type="sldNum" sz="quarter" idx="10"/>
          </p:nvPr>
        </p:nvSpPr>
        <p:spPr/>
        <p:txBody>
          <a:bodyPr/>
          <a:lstStyle/>
          <a:p>
            <a:fld id="{09CBA109-22F0-4D2D-8F96-353C0A2072B9}" type="slidenum">
              <a:rPr lang="en-US" smtClean="0"/>
              <a:t>9</a:t>
            </a:fld>
            <a:endParaRPr lang="en-US"/>
          </a:p>
        </p:txBody>
      </p:sp>
    </p:spTree>
    <p:extLst>
      <p:ext uri="{BB962C8B-B14F-4D97-AF65-F5344CB8AC3E}">
        <p14:creationId xmlns:p14="http://schemas.microsoft.com/office/powerpoint/2010/main" val="1532634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 positive examples - George Will article…”</a:t>
            </a:r>
            <a:r>
              <a:rPr lang="en-US" sz="1200" kern="1200" dirty="0">
                <a:solidFill>
                  <a:schemeClr val="tx1"/>
                </a:solidFill>
                <a:effectLst/>
                <a:latin typeface="+mn-lt"/>
                <a:ea typeface="+mn-ea"/>
                <a:cs typeface="+mn-cs"/>
              </a:rPr>
              <a:t>Perhaps the decisive factors in combating poverty and enabling upward mobility were not economic but cultural — the habits, mores and dispositions that equip individuals to take advantage of opportunities.”</a:t>
            </a:r>
          </a:p>
          <a:p>
            <a:endParaRPr lang="en-US" dirty="0"/>
          </a:p>
        </p:txBody>
      </p:sp>
      <p:sp>
        <p:nvSpPr>
          <p:cNvPr id="4" name="Slide Number Placeholder 3"/>
          <p:cNvSpPr>
            <a:spLocks noGrp="1"/>
          </p:cNvSpPr>
          <p:nvPr>
            <p:ph type="sldNum" sz="quarter" idx="10"/>
          </p:nvPr>
        </p:nvSpPr>
        <p:spPr/>
        <p:txBody>
          <a:bodyPr/>
          <a:lstStyle/>
          <a:p>
            <a:fld id="{09CBA109-22F0-4D2D-8F96-353C0A2072B9}" type="slidenum">
              <a:rPr lang="en-US" smtClean="0"/>
              <a:t>10</a:t>
            </a:fld>
            <a:endParaRPr lang="en-US"/>
          </a:p>
        </p:txBody>
      </p:sp>
    </p:spTree>
    <p:extLst>
      <p:ext uri="{BB962C8B-B14F-4D97-AF65-F5344CB8AC3E}">
        <p14:creationId xmlns:p14="http://schemas.microsoft.com/office/powerpoint/2010/main" val="869545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00180"/>
            <a:ext cx="9144000" cy="85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4AF2B2E-FE60-4D2C-B50B-9920511C63B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0C8B8-48C1-4CA9-B436-5E00C2F15A5F}" type="slidenum">
              <a:rPr lang="en-US" smtClean="0"/>
              <a:t>‹#›</a:t>
            </a:fld>
            <a:endParaRPr lang="en-US"/>
          </a:p>
        </p:txBody>
      </p:sp>
      <p:sp>
        <p:nvSpPr>
          <p:cNvPr id="13" name="Rectangle 12"/>
          <p:cNvSpPr/>
          <p:nvPr userDrawn="1"/>
        </p:nvSpPr>
        <p:spPr>
          <a:xfrm>
            <a:off x="0" y="0"/>
            <a:ext cx="9144000" cy="6858000"/>
          </a:xfrm>
          <a:prstGeom prst="rect">
            <a:avLst/>
          </a:prstGeom>
          <a:noFill/>
          <a:ln w="38100">
            <a:solidFill>
              <a:srgbClr val="914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10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AF2B2E-FE60-4D2C-B50B-9920511C63B8}"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213437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AF2B2E-FE60-4D2C-B50B-9920511C63B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2982208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AF2B2E-FE60-4D2C-B50B-9920511C63B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170715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AF2B2E-FE60-4D2C-B50B-9920511C63B8}"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251197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764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AF2B2E-FE60-4D2C-B50B-9920511C63B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0C8B8-48C1-4CA9-B436-5E00C2F15A5F}" type="slidenum">
              <a:rPr lang="en-US" smtClean="0"/>
              <a:t>‹#›</a:t>
            </a:fld>
            <a:endParaRPr lang="en-US"/>
          </a:p>
        </p:txBody>
      </p:sp>
      <p:sp>
        <p:nvSpPr>
          <p:cNvPr id="7" name="Rectangle 6"/>
          <p:cNvSpPr/>
          <p:nvPr userDrawn="1"/>
        </p:nvSpPr>
        <p:spPr>
          <a:xfrm>
            <a:off x="0" y="0"/>
            <a:ext cx="9144000" cy="6858000"/>
          </a:xfrm>
          <a:prstGeom prst="rect">
            <a:avLst/>
          </a:prstGeom>
          <a:noFill/>
          <a:ln w="28575">
            <a:solidFill>
              <a:srgbClr val="914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5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AF2B2E-FE60-4D2C-B50B-9920511C63B8}"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299986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AF2B2E-FE60-4D2C-B50B-9920511C63B8}"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169037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AF2B2E-FE60-4D2C-B50B-9920511C63B8}"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273985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AF2B2E-FE60-4D2C-B50B-9920511C63B8}"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376057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F2B2E-FE60-4D2C-B50B-9920511C63B8}"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168529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AF2B2E-FE60-4D2C-B50B-9920511C63B8}"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91878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899" y="874936"/>
            <a:ext cx="8225901" cy="57434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b="0" dirty="0">
                <a:effectLst/>
              </a:rPr>
              <a:t> </a:t>
            </a:r>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b="0" dirty="0">
                <a:effectLst/>
              </a:rPr>
              <a:t> </a:t>
            </a:r>
            <a:endParaRPr lang="en-US" dirty="0"/>
          </a:p>
        </p:txBody>
      </p:sp>
      <p:sp>
        <p:nvSpPr>
          <p:cNvPr id="5" name="Footer Placeholder 4"/>
          <p:cNvSpPr>
            <a:spLocks noGrp="1"/>
          </p:cNvSpPr>
          <p:nvPr>
            <p:ph type="ftr" sz="quarter" idx="3"/>
          </p:nvPr>
        </p:nvSpPr>
        <p:spPr>
          <a:xfrm>
            <a:off x="1447800" y="6356350"/>
            <a:ext cx="670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Changing Lives One Person at a Time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0C8B8-48C1-4CA9-B436-5E00C2F15A5F}" type="slidenum">
              <a:rPr lang="en-US" smtClean="0"/>
              <a:t>‹#›</a:t>
            </a:fld>
            <a:endParaRPr lang="en-US"/>
          </a:p>
        </p:txBody>
      </p:sp>
      <p:pic>
        <p:nvPicPr>
          <p:cNvPr id="205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997851"/>
            <a:ext cx="9168829" cy="860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userDrawn="1"/>
        </p:nvSpPr>
        <p:spPr>
          <a:xfrm>
            <a:off x="0" y="0"/>
            <a:ext cx="9144000" cy="6858000"/>
          </a:xfrm>
          <a:prstGeom prst="rect">
            <a:avLst/>
          </a:prstGeom>
          <a:noFill/>
          <a:ln w="38100">
            <a:solidFill>
              <a:srgbClr val="914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31157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6.jpeg"/><Relationship Id="rId7"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11" Type="http://schemas.microsoft.com/office/2007/relationships/diagramDrawing" Target="../diagrams/drawing1.xml"/><Relationship Id="rId5" Type="http://schemas.openxmlformats.org/officeDocument/2006/relationships/image" Target="../media/image18.jpeg"/><Relationship Id="rId10" Type="http://schemas.openxmlformats.org/officeDocument/2006/relationships/diagramColors" Target="../diagrams/colors1.xml"/><Relationship Id="rId4" Type="http://schemas.openxmlformats.org/officeDocument/2006/relationships/image" Target="../media/image17.jpeg"/><Relationship Id="rId9"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3572" y="3801129"/>
            <a:ext cx="9611143"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b="1" dirty="0">
                <a:effectLst>
                  <a:outerShdw blurRad="38100" dist="38100" dir="2700000" algn="tl">
                    <a:srgbClr val="000000">
                      <a:alpha val="43137"/>
                    </a:srgbClr>
                  </a:outerShdw>
                </a:effectLst>
              </a:rPr>
              <a:t>Changing Lives One Person at a Time</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3405"/>
          <a:stretch/>
        </p:blipFill>
        <p:spPr bwMode="auto">
          <a:xfrm>
            <a:off x="200449" y="2665021"/>
            <a:ext cx="3374135" cy="190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31" y="235228"/>
            <a:ext cx="4540367" cy="2660371"/>
          </a:xfrm>
          <a:prstGeom prst="rect">
            <a:avLst/>
          </a:prstGeom>
        </p:spPr>
      </p:pic>
      <p:sp>
        <p:nvSpPr>
          <p:cNvPr id="2" name="Rectangle 1"/>
          <p:cNvSpPr/>
          <p:nvPr/>
        </p:nvSpPr>
        <p:spPr>
          <a:xfrm>
            <a:off x="44196" y="5913882"/>
            <a:ext cx="9075419" cy="910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067800" y="6096000"/>
            <a:ext cx="45719"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 y="6096000"/>
            <a:ext cx="76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0A2AA4B-7BDC-234F-9299-DBA41124F4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399" y="1524000"/>
            <a:ext cx="3810669" cy="3224356"/>
          </a:xfrm>
          <a:prstGeom prst="rect">
            <a:avLst/>
          </a:prstGeom>
        </p:spPr>
      </p:pic>
    </p:spTree>
    <p:extLst>
      <p:ext uri="{BB962C8B-B14F-4D97-AF65-F5344CB8AC3E}">
        <p14:creationId xmlns:p14="http://schemas.microsoft.com/office/powerpoint/2010/main" val="2050925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722" y="1371600"/>
            <a:ext cx="4571999" cy="3046809"/>
          </a:xfrm>
          <a:prstGeom prst="rect">
            <a:avLst/>
          </a:prstGeom>
        </p:spPr>
      </p:pic>
      <p:sp>
        <p:nvSpPr>
          <p:cNvPr id="2" name="Title 1"/>
          <p:cNvSpPr>
            <a:spLocks noGrp="1"/>
          </p:cNvSpPr>
          <p:nvPr>
            <p:ph type="title"/>
          </p:nvPr>
        </p:nvSpPr>
        <p:spPr>
          <a:xfrm>
            <a:off x="375376" y="298711"/>
            <a:ext cx="8225901" cy="574341"/>
          </a:xfrm>
        </p:spPr>
        <p:txBody>
          <a:bodyPr>
            <a:normAutofit fontScale="90000"/>
          </a:bodyPr>
          <a:lstStyle/>
          <a:p>
            <a:pPr algn="l"/>
            <a:r>
              <a:rPr lang="en-US" dirty="0"/>
              <a:t>Ripple Effects</a:t>
            </a:r>
          </a:p>
        </p:txBody>
      </p:sp>
      <p:sp>
        <p:nvSpPr>
          <p:cNvPr id="3" name="Content Placeholder 2"/>
          <p:cNvSpPr>
            <a:spLocks noGrp="1"/>
          </p:cNvSpPr>
          <p:nvPr>
            <p:ph idx="1"/>
          </p:nvPr>
        </p:nvSpPr>
        <p:spPr>
          <a:xfrm>
            <a:off x="375376" y="1371600"/>
            <a:ext cx="8549345" cy="4611317"/>
          </a:xfrm>
        </p:spPr>
        <p:txBody>
          <a:bodyPr>
            <a:normAutofit fontScale="92500" lnSpcReduction="20000"/>
          </a:bodyPr>
          <a:lstStyle/>
          <a:p>
            <a:r>
              <a:rPr lang="en-US" dirty="0"/>
              <a:t>Making restitution</a:t>
            </a:r>
          </a:p>
          <a:p>
            <a:r>
              <a:rPr lang="en-US" dirty="0"/>
              <a:t>Escaping dependency</a:t>
            </a:r>
          </a:p>
          <a:p>
            <a:r>
              <a:rPr lang="en-US" dirty="0"/>
              <a:t>Combatting recidivism</a:t>
            </a:r>
          </a:p>
          <a:p>
            <a:r>
              <a:rPr lang="en-US" dirty="0"/>
              <a:t>Paying it forward</a:t>
            </a:r>
          </a:p>
          <a:p>
            <a:r>
              <a:rPr lang="en-US" dirty="0"/>
              <a:t>People are paying bills,                                         buying things</a:t>
            </a:r>
          </a:p>
          <a:p>
            <a:r>
              <a:rPr lang="en-US" dirty="0"/>
              <a:t>Celebrating the dignity                                                 of work and living a purposeful life</a:t>
            </a:r>
          </a:p>
          <a:p>
            <a:r>
              <a:rPr lang="en-US" dirty="0"/>
              <a:t>Men and women setting positive examples for young people</a:t>
            </a:r>
          </a:p>
          <a:p>
            <a:endParaRPr lang="en-US" dirty="0"/>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47475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103" y="685800"/>
            <a:ext cx="4177793" cy="574341"/>
          </a:xfrm>
        </p:spPr>
        <p:txBody>
          <a:bodyPr>
            <a:normAutofit fontScale="90000"/>
          </a:bodyPr>
          <a:lstStyle/>
          <a:p>
            <a:r>
              <a:rPr lang="en-US" dirty="0"/>
              <a:t>Value Proposition</a:t>
            </a:r>
          </a:p>
        </p:txBody>
      </p:sp>
      <p:sp>
        <p:nvSpPr>
          <p:cNvPr id="3" name="Rectangle 2"/>
          <p:cNvSpPr/>
          <p:nvPr/>
        </p:nvSpPr>
        <p:spPr>
          <a:xfrm>
            <a:off x="-304800" y="1828800"/>
            <a:ext cx="9144000" cy="3667671"/>
          </a:xfrm>
          <a:prstGeom prst="rect">
            <a:avLst/>
          </a:prstGeom>
        </p:spPr>
        <p:txBody>
          <a:bodyPr wrap="square">
            <a:spAutoFit/>
          </a:bodyPr>
          <a:lstStyle/>
          <a:p>
            <a:pPr marL="914400" marR="0">
              <a:spcBef>
                <a:spcPts val="0"/>
              </a:spcBef>
              <a:spcAft>
                <a:spcPts val="450"/>
              </a:spcAft>
            </a:pPr>
            <a:r>
              <a:rPr lang="en-US" sz="2400" dirty="0">
                <a:latin typeface="Calibri" panose="020F0502020204030204" pitchFamily="34" charset="0"/>
                <a:ea typeface="Calibri" panose="020F0502020204030204" pitchFamily="34" charset="0"/>
                <a:cs typeface="Times New Roman" panose="02020603050405020304" pitchFamily="18" charset="0"/>
              </a:rPr>
              <a:t>In six years of traveling around Wisconsin, I have yet to visit a manufacturing company that can find enough people to meet their hiring needs, but you look at neighborhoods in Milwaukee and still see high rates of unemployment. That’s why we started The Joseph Project. We saw a need for </a:t>
            </a:r>
            <a:r>
              <a:rPr lang="en-US" sz="2400" dirty="0">
                <a:solidFill>
                  <a:srgbClr val="3333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making the connection between people who are genuinely seeking opportunity and the opportunities that exist around the state. </a:t>
            </a:r>
            <a:r>
              <a:rPr lang="en-US" sz="2400" dirty="0">
                <a:solidFill>
                  <a:srgbClr val="000000"/>
                </a:solidFill>
                <a:latin typeface="Helvetica" panose="020B0604020202020204" pitchFamily="34" charset="0"/>
                <a:ea typeface="Calibri" panose="020F0502020204030204" pitchFamily="34" charset="0"/>
                <a:cs typeface="Times New Roman" panose="02020603050405020304" pitchFamily="18" charset="0"/>
              </a:rPr>
              <a:t>                </a:t>
            </a:r>
            <a:r>
              <a:rPr lang="en-US" dirty="0">
                <a:solidFill>
                  <a:srgbClr val="000000"/>
                </a:solidFill>
                <a:latin typeface="Helvetica" panose="020B0604020202020204" pitchFamily="34" charset="0"/>
                <a:ea typeface="Calibri" panose="020F0502020204030204" pitchFamily="34" charset="0"/>
                <a:cs typeface="Times New Roman" panose="02020603050405020304" pitchFamily="18" charset="0"/>
              </a:rPr>
              <a:t>						</a:t>
            </a:r>
          </a:p>
          <a:p>
            <a:pPr marL="914400" marR="0">
              <a:spcBef>
                <a:spcPts val="0"/>
              </a:spcBef>
              <a:spcAft>
                <a:spcPts val="450"/>
              </a:spcAft>
            </a:pPr>
            <a:r>
              <a:rPr lang="en-US" dirty="0">
                <a:solidFill>
                  <a:srgbClr val="000000"/>
                </a:solidFill>
                <a:latin typeface="Helvetica" panose="020B0604020202020204" pitchFamily="34" charset="0"/>
                <a:ea typeface="Calibri" panose="020F0502020204030204" pitchFamily="34" charset="0"/>
                <a:cs typeface="Times New Roman" panose="02020603050405020304" pitchFamily="18" charset="0"/>
              </a:rPr>
              <a:t>						Senator Ron Johnson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476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90499" y="429981"/>
            <a:ext cx="8762999" cy="1989122"/>
            <a:chOff x="125929" y="3241261"/>
            <a:chExt cx="8762999" cy="1989122"/>
          </a:xfrm>
        </p:grpSpPr>
        <p:sp>
          <p:nvSpPr>
            <p:cNvPr id="9" name="Content Placeholder 2"/>
            <p:cNvSpPr txBox="1">
              <a:spLocks/>
            </p:cNvSpPr>
            <p:nvPr/>
          </p:nvSpPr>
          <p:spPr>
            <a:xfrm>
              <a:off x="125929" y="4373014"/>
              <a:ext cx="8762999" cy="85736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dirty="0">
                  <a:effectLst>
                    <a:outerShdw blurRad="38100" dist="38100" dir="2700000" algn="tl">
                      <a:srgbClr val="000000">
                        <a:alpha val="43137"/>
                      </a:srgbClr>
                    </a:outerShdw>
                  </a:effectLst>
                </a:rPr>
                <a:t>Connect those genuinely seeking opportunity with opportunities that already exist.</a:t>
              </a:r>
            </a:p>
          </p:txBody>
        </p:sp>
        <p:sp>
          <p:nvSpPr>
            <p:cNvPr id="10" name="Title 1"/>
            <p:cNvSpPr txBox="1">
              <a:spLocks/>
            </p:cNvSpPr>
            <p:nvPr/>
          </p:nvSpPr>
          <p:spPr>
            <a:xfrm>
              <a:off x="394479" y="3241261"/>
              <a:ext cx="8225901" cy="108370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effectLst>
                    <a:outerShdw blurRad="38100" dist="38100" dir="2700000" algn="tl">
                      <a:srgbClr val="000000">
                        <a:alpha val="43137"/>
                      </a:srgbClr>
                    </a:outerShdw>
                  </a:effectLst>
                </a:rPr>
                <a:t>The Joseph Project Mission Statement</a:t>
              </a:r>
            </a:p>
          </p:txBody>
        </p:sp>
      </p:grpSp>
      <p:pic>
        <p:nvPicPr>
          <p:cNvPr id="11"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t="4678"/>
          <a:stretch/>
        </p:blipFill>
        <p:spPr>
          <a:xfrm>
            <a:off x="211393" y="2609209"/>
            <a:ext cx="2674668" cy="188595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0457" y="2609209"/>
            <a:ext cx="2220402" cy="130969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3309" y="4109006"/>
            <a:ext cx="3611656" cy="2116205"/>
          </a:xfrm>
          <a:prstGeom prst="rect">
            <a:avLst/>
          </a:prstGeom>
        </p:spPr>
      </p:pic>
      <p:pic>
        <p:nvPicPr>
          <p:cNvPr id="4" name="Picture 3">
            <a:extLst>
              <a:ext uri="{FF2B5EF4-FFF2-40B4-BE49-F238E27FC236}">
                <a16:creationId xmlns:a16="http://schemas.microsoft.com/office/drawing/2014/main" id="{7BC90B57-2C9E-5747-B805-A3B9E517D1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8957" y="2609209"/>
            <a:ext cx="2514600" cy="1885950"/>
          </a:xfrm>
          <a:prstGeom prst="rect">
            <a:avLst/>
          </a:prstGeom>
        </p:spPr>
      </p:pic>
      <p:pic>
        <p:nvPicPr>
          <p:cNvPr id="6" name="Picture 5">
            <a:extLst>
              <a:ext uri="{FF2B5EF4-FFF2-40B4-BE49-F238E27FC236}">
                <a16:creationId xmlns:a16="http://schemas.microsoft.com/office/drawing/2014/main" id="{8C4A4AAA-1E13-3B42-84A7-59C917ABE0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9361" y="4269022"/>
            <a:ext cx="1625589" cy="1873854"/>
          </a:xfrm>
          <a:prstGeom prst="rect">
            <a:avLst/>
          </a:prstGeom>
        </p:spPr>
      </p:pic>
      <p:pic>
        <p:nvPicPr>
          <p:cNvPr id="17" name="Picture 16">
            <a:extLst>
              <a:ext uri="{FF2B5EF4-FFF2-40B4-BE49-F238E27FC236}">
                <a16:creationId xmlns:a16="http://schemas.microsoft.com/office/drawing/2014/main" id="{29BFA600-EAF4-D547-8576-C5191A085B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050" y="4256423"/>
            <a:ext cx="1739864" cy="1930688"/>
          </a:xfrm>
          <a:prstGeom prst="rect">
            <a:avLst/>
          </a:prstGeom>
        </p:spPr>
      </p:pic>
    </p:spTree>
    <p:extLst>
      <p:ext uri="{BB962C8B-B14F-4D97-AF65-F5344CB8AC3E}">
        <p14:creationId xmlns:p14="http://schemas.microsoft.com/office/powerpoint/2010/main" val="167560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33800" y="1066800"/>
            <a:ext cx="4974116" cy="4953000"/>
            <a:chOff x="4129595" y="1066800"/>
            <a:chExt cx="4893866" cy="4815042"/>
          </a:xfrm>
        </p:grpSpPr>
        <p:pic>
          <p:nvPicPr>
            <p:cNvPr id="5" name="Content Placeholder 7"/>
            <p:cNvPicPr>
              <a:picLocks noChangeAspect="1"/>
            </p:cNvPicPr>
            <p:nvPr/>
          </p:nvPicPr>
          <p:blipFill rotWithShape="1">
            <a:blip r:embed="rId2" cstate="print">
              <a:extLst>
                <a:ext uri="{28A0092B-C50C-407E-A947-70E740481C1C}">
                  <a14:useLocalDpi xmlns:a14="http://schemas.microsoft.com/office/drawing/2010/main" val="0"/>
                </a:ext>
              </a:extLst>
            </a:blip>
            <a:srcRect r="5001"/>
            <a:stretch/>
          </p:blipFill>
          <p:spPr>
            <a:xfrm>
              <a:off x="4129595" y="4153070"/>
              <a:ext cx="2464451" cy="1728772"/>
            </a:xfrm>
            <a:prstGeom prst="rect">
              <a:avLst/>
            </a:prstGeom>
          </p:spPr>
        </p:pic>
        <p:pic>
          <p:nvPicPr>
            <p:cNvPr id="4"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t="4678"/>
            <a:stretch/>
          </p:blipFill>
          <p:spPr>
            <a:xfrm>
              <a:off x="4129595" y="1066800"/>
              <a:ext cx="4893866" cy="31099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4808" y="4176740"/>
              <a:ext cx="2558653" cy="1705102"/>
            </a:xfrm>
            <a:prstGeom prst="rect">
              <a:avLst/>
            </a:prstGeom>
          </p:spPr>
        </p:pic>
      </p:grpSp>
      <p:sp>
        <p:nvSpPr>
          <p:cNvPr id="2" name="Title 1"/>
          <p:cNvSpPr>
            <a:spLocks noGrp="1"/>
          </p:cNvSpPr>
          <p:nvPr>
            <p:ph type="title"/>
          </p:nvPr>
        </p:nvSpPr>
        <p:spPr>
          <a:xfrm>
            <a:off x="482015" y="315261"/>
            <a:ext cx="8225901" cy="574341"/>
          </a:xfrm>
        </p:spPr>
        <p:txBody>
          <a:bodyPr>
            <a:normAutofit fontScale="90000"/>
          </a:bodyPr>
          <a:lstStyle/>
          <a:p>
            <a:pPr algn="l"/>
            <a:r>
              <a:rPr lang="en-US" dirty="0"/>
              <a:t>Who we are</a:t>
            </a:r>
          </a:p>
        </p:txBody>
      </p:sp>
      <p:sp>
        <p:nvSpPr>
          <p:cNvPr id="3" name="Content Placeholder 2"/>
          <p:cNvSpPr>
            <a:spLocks noGrp="1"/>
          </p:cNvSpPr>
          <p:nvPr>
            <p:ph idx="1"/>
          </p:nvPr>
        </p:nvSpPr>
        <p:spPr>
          <a:xfrm>
            <a:off x="228600" y="1219200"/>
            <a:ext cx="3810000" cy="5410200"/>
          </a:xfrm>
        </p:spPr>
        <p:txBody>
          <a:bodyPr>
            <a:normAutofit fontScale="62500" lnSpcReduction="20000"/>
          </a:bodyPr>
          <a:lstStyle/>
          <a:p>
            <a:r>
              <a:rPr lang="en-US" sz="5100" dirty="0"/>
              <a:t>A </a:t>
            </a:r>
            <a:r>
              <a:rPr lang="en-US" sz="5100" b="1" dirty="0"/>
              <a:t>partnership </a:t>
            </a:r>
            <a:r>
              <a:rPr lang="en-US" sz="5100" dirty="0"/>
              <a:t>between the faith and business communities</a:t>
            </a:r>
          </a:p>
          <a:p>
            <a:r>
              <a:rPr lang="en-US" sz="5100" dirty="0"/>
              <a:t>We remove the obstacles to good paying jobs</a:t>
            </a:r>
          </a:p>
          <a:p>
            <a:r>
              <a:rPr lang="en-US" sz="5100" dirty="0"/>
              <a:t>Volunteers </a:t>
            </a:r>
          </a:p>
          <a:p>
            <a:r>
              <a:rPr lang="en-US" sz="5100" dirty="0"/>
              <a:t>We accept no   federal or state        tax dollars</a:t>
            </a:r>
          </a:p>
          <a:p>
            <a:pPr marL="342900" lvl="1" indent="0">
              <a:buNone/>
            </a:pPr>
            <a:endParaRPr lang="en-US" dirty="0"/>
          </a:p>
        </p:txBody>
      </p:sp>
    </p:spTree>
    <p:extLst>
      <p:ext uri="{BB962C8B-B14F-4D97-AF65-F5344CB8AC3E}">
        <p14:creationId xmlns:p14="http://schemas.microsoft.com/office/powerpoint/2010/main" val="1812430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97" y="457200"/>
            <a:ext cx="8225901" cy="574341"/>
          </a:xfrm>
        </p:spPr>
        <p:txBody>
          <a:bodyPr>
            <a:normAutofit fontScale="90000"/>
          </a:bodyPr>
          <a:lstStyle/>
          <a:p>
            <a:r>
              <a:rPr lang="en-US" dirty="0"/>
              <a:t>The Joseph Project</a:t>
            </a:r>
          </a:p>
        </p:txBody>
      </p:sp>
      <p:sp>
        <p:nvSpPr>
          <p:cNvPr id="3" name="Content Placeholder 2"/>
          <p:cNvSpPr>
            <a:spLocks noGrp="1"/>
          </p:cNvSpPr>
          <p:nvPr>
            <p:ph idx="1"/>
          </p:nvPr>
        </p:nvSpPr>
        <p:spPr>
          <a:xfrm>
            <a:off x="460896" y="1295400"/>
            <a:ext cx="8225901" cy="4800600"/>
          </a:xfrm>
        </p:spPr>
        <p:txBody>
          <a:bodyPr>
            <a:normAutofit fontScale="92500" lnSpcReduction="10000"/>
          </a:bodyPr>
          <a:lstStyle/>
          <a:p>
            <a:r>
              <a:rPr lang="en-US" dirty="0"/>
              <a:t>Self contained, comprehensive path to employment</a:t>
            </a:r>
          </a:p>
          <a:p>
            <a:r>
              <a:rPr lang="en-US" dirty="0"/>
              <a:t>Completed end to end in one week</a:t>
            </a:r>
          </a:p>
          <a:p>
            <a:r>
              <a:rPr lang="en-US" dirty="0"/>
              <a:t>Standardized process for employers and candidates</a:t>
            </a:r>
          </a:p>
          <a:p>
            <a:r>
              <a:rPr lang="en-US" dirty="0"/>
              <a:t>Market tested critical path that works</a:t>
            </a:r>
          </a:p>
          <a:p>
            <a:r>
              <a:rPr lang="en-US" dirty="0"/>
              <a:t>Over five years experience in training essential employability skills</a:t>
            </a:r>
          </a:p>
          <a:p>
            <a:r>
              <a:rPr lang="en-US" dirty="0"/>
              <a:t>Scalable model which has been employed across the state  </a:t>
            </a:r>
          </a:p>
        </p:txBody>
      </p:sp>
    </p:spTree>
    <p:extLst>
      <p:ext uri="{BB962C8B-B14F-4D97-AF65-F5344CB8AC3E}">
        <p14:creationId xmlns:p14="http://schemas.microsoft.com/office/powerpoint/2010/main" val="417005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5901" cy="574341"/>
          </a:xfrm>
        </p:spPr>
        <p:txBody>
          <a:bodyPr>
            <a:normAutofit fontScale="90000"/>
          </a:bodyPr>
          <a:lstStyle/>
          <a:p>
            <a:r>
              <a:rPr lang="en-US" dirty="0"/>
              <a:t>The Joseph Project</a:t>
            </a:r>
          </a:p>
        </p:txBody>
      </p:sp>
      <p:sp>
        <p:nvSpPr>
          <p:cNvPr id="3" name="Content Placeholder 2"/>
          <p:cNvSpPr>
            <a:spLocks noGrp="1"/>
          </p:cNvSpPr>
          <p:nvPr>
            <p:ph idx="1"/>
          </p:nvPr>
        </p:nvSpPr>
        <p:spPr>
          <a:xfrm>
            <a:off x="457200" y="1524000"/>
            <a:ext cx="8229600" cy="4525963"/>
          </a:xfrm>
        </p:spPr>
        <p:txBody>
          <a:bodyPr>
            <a:normAutofit/>
          </a:bodyPr>
          <a:lstStyle/>
          <a:p>
            <a:r>
              <a:rPr lang="en-US" sz="2600" dirty="0"/>
              <a:t>With nearly 100 workshops, the Joseph Project has provided essential skills training for over 750 people in Wisconsin. </a:t>
            </a:r>
          </a:p>
          <a:p>
            <a:r>
              <a:rPr lang="en-US" sz="2600" dirty="0"/>
              <a:t>The cost of the essential skills workshop is less than $225 per person.  [No taxpayer $$$]</a:t>
            </a:r>
          </a:p>
          <a:p>
            <a:r>
              <a:rPr lang="en-US" sz="2600" dirty="0"/>
              <a:t>To date the Joseph Project has provided over $47 million dollars of positive economic impact. </a:t>
            </a:r>
          </a:p>
          <a:p>
            <a:pPr lvl="1"/>
            <a:r>
              <a:rPr lang="en-US" sz="2200" dirty="0"/>
              <a:t>Every person off the poverty rolls saves taxpayers $50,000 per year.  </a:t>
            </a:r>
          </a:p>
          <a:p>
            <a:pPr lvl="1"/>
            <a:r>
              <a:rPr lang="en-US" sz="2200" dirty="0"/>
              <a:t>The average starting wage for our graduates is $15 per hour.  </a:t>
            </a:r>
          </a:p>
          <a:p>
            <a:endParaRPr lang="en-US" sz="2400" dirty="0"/>
          </a:p>
          <a:p>
            <a:endParaRPr lang="en-US" dirty="0"/>
          </a:p>
        </p:txBody>
      </p:sp>
    </p:spTree>
    <p:extLst>
      <p:ext uri="{BB962C8B-B14F-4D97-AF65-F5344CB8AC3E}">
        <p14:creationId xmlns:p14="http://schemas.microsoft.com/office/powerpoint/2010/main" val="262010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8463" y="746697"/>
            <a:ext cx="2588321" cy="1895743"/>
          </a:xfrm>
          <a:prstGeom prst="rect">
            <a:avLst/>
          </a:prstGeom>
        </p:spPr>
      </p:pic>
      <p:sp>
        <p:nvSpPr>
          <p:cNvPr id="2" name="Title 1"/>
          <p:cNvSpPr>
            <a:spLocks noGrp="1"/>
          </p:cNvSpPr>
          <p:nvPr>
            <p:ph type="title"/>
          </p:nvPr>
        </p:nvSpPr>
        <p:spPr>
          <a:xfrm>
            <a:off x="552484" y="249611"/>
            <a:ext cx="7886700" cy="994172"/>
          </a:xfrm>
        </p:spPr>
        <p:txBody>
          <a:bodyPr/>
          <a:lstStyle/>
          <a:p>
            <a:pPr algn="l"/>
            <a:r>
              <a:rPr lang="en-US" dirty="0"/>
              <a:t>What we do</a:t>
            </a:r>
          </a:p>
        </p:txBody>
      </p:sp>
      <p:sp>
        <p:nvSpPr>
          <p:cNvPr id="3" name="Content Placeholder 2"/>
          <p:cNvSpPr>
            <a:spLocks noGrp="1"/>
          </p:cNvSpPr>
          <p:nvPr>
            <p:ph idx="1"/>
          </p:nvPr>
        </p:nvSpPr>
        <p:spPr>
          <a:xfrm>
            <a:off x="552484" y="1194580"/>
            <a:ext cx="7886700" cy="3263504"/>
          </a:xfrm>
        </p:spPr>
        <p:txBody>
          <a:bodyPr>
            <a:normAutofit fontScale="92500" lnSpcReduction="20000"/>
          </a:bodyPr>
          <a:lstStyle/>
          <a:p>
            <a:r>
              <a:rPr lang="en-US" dirty="0"/>
              <a:t>Find and vet potential </a:t>
            </a:r>
          </a:p>
          <a:p>
            <a:pPr marL="0" indent="0">
              <a:buNone/>
            </a:pPr>
            <a:r>
              <a:rPr lang="en-US" dirty="0"/>
              <a:t>    applicants</a:t>
            </a:r>
          </a:p>
          <a:p>
            <a:r>
              <a:rPr lang="en-US" dirty="0"/>
              <a:t>Essential skills workshop</a:t>
            </a:r>
          </a:p>
          <a:p>
            <a:r>
              <a:rPr lang="en-US" dirty="0"/>
              <a:t>Interviews</a:t>
            </a:r>
          </a:p>
          <a:p>
            <a:r>
              <a:rPr lang="en-US" dirty="0"/>
              <a:t>Transportation </a:t>
            </a:r>
          </a:p>
          <a:p>
            <a:r>
              <a:rPr lang="en-US" dirty="0"/>
              <a:t>Mentorship</a:t>
            </a:r>
          </a:p>
          <a:p>
            <a:r>
              <a:rPr lang="en-US" dirty="0"/>
              <a:t>Advocacy </a:t>
            </a:r>
          </a:p>
          <a:p>
            <a:pPr marL="342900" lvl="1" indent="0">
              <a:buNone/>
            </a:pPr>
            <a:endParaRPr lang="en-US" dirty="0"/>
          </a:p>
        </p:txBody>
      </p:sp>
      <p:pic>
        <p:nvPicPr>
          <p:cNvPr id="5" name="Picture 4"/>
          <p:cNvPicPr>
            <a:picLocks noChangeAspect="1"/>
          </p:cNvPicPr>
          <p:nvPr/>
        </p:nvPicPr>
        <p:blipFill>
          <a:blip r:embed="rId3"/>
          <a:stretch>
            <a:fillRect/>
          </a:stretch>
        </p:blipFill>
        <p:spPr>
          <a:xfrm>
            <a:off x="3581400" y="2743200"/>
            <a:ext cx="4705384" cy="3429769"/>
          </a:xfrm>
          <a:prstGeom prst="rect">
            <a:avLst/>
          </a:prstGeom>
        </p:spPr>
      </p:pic>
      <p:sp>
        <p:nvSpPr>
          <p:cNvPr id="6" name="Rectangle 5"/>
          <p:cNvSpPr/>
          <p:nvPr/>
        </p:nvSpPr>
        <p:spPr>
          <a:xfrm>
            <a:off x="3581400" y="2743200"/>
            <a:ext cx="4705384" cy="342976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880" y="4750916"/>
            <a:ext cx="2133600" cy="1422053"/>
          </a:xfrm>
          <a:prstGeom prst="rect">
            <a:avLst/>
          </a:prstGeom>
        </p:spPr>
      </p:pic>
    </p:spTree>
    <p:extLst>
      <p:ext uri="{BB962C8B-B14F-4D97-AF65-F5344CB8AC3E}">
        <p14:creationId xmlns:p14="http://schemas.microsoft.com/office/powerpoint/2010/main" val="2116769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04" y="533400"/>
            <a:ext cx="8225901" cy="574341"/>
          </a:xfrm>
        </p:spPr>
        <p:txBody>
          <a:bodyPr>
            <a:normAutofit fontScale="90000"/>
          </a:bodyPr>
          <a:lstStyle/>
          <a:p>
            <a:r>
              <a:rPr lang="en-US" dirty="0"/>
              <a:t>How We Do It</a:t>
            </a:r>
          </a:p>
        </p:txBody>
      </p:sp>
      <p:sp>
        <p:nvSpPr>
          <p:cNvPr id="3" name="Content Placeholder 2"/>
          <p:cNvSpPr>
            <a:spLocks noGrp="1"/>
          </p:cNvSpPr>
          <p:nvPr>
            <p:ph idx="1"/>
          </p:nvPr>
        </p:nvSpPr>
        <p:spPr>
          <a:xfrm>
            <a:off x="424054" y="1295400"/>
            <a:ext cx="8305800" cy="4525963"/>
          </a:xfrm>
        </p:spPr>
        <p:txBody>
          <a:bodyPr>
            <a:normAutofit fontScale="92500" lnSpcReduction="20000"/>
          </a:bodyPr>
          <a:lstStyle/>
          <a:p>
            <a:pPr marL="0" indent="0">
              <a:buNone/>
            </a:pPr>
            <a:r>
              <a:rPr lang="en-US" dirty="0"/>
              <a:t>Create sufficient key touches to influence candidates</a:t>
            </a:r>
          </a:p>
          <a:p>
            <a:r>
              <a:rPr lang="en-US" dirty="0"/>
              <a:t>Intake </a:t>
            </a:r>
          </a:p>
          <a:p>
            <a:r>
              <a:rPr lang="en-US" dirty="0"/>
              <a:t>Orientation</a:t>
            </a:r>
          </a:p>
          <a:p>
            <a:r>
              <a:rPr lang="en-US" dirty="0"/>
              <a:t>Essential Skills Workshop focused on three areas:</a:t>
            </a:r>
          </a:p>
          <a:p>
            <a:pPr lvl="1"/>
            <a:r>
              <a:rPr lang="en-US" dirty="0">
                <a:solidFill>
                  <a:srgbClr val="0000CC"/>
                </a:solidFill>
                <a:effectLst>
                  <a:outerShdw blurRad="38100" dist="38100" dir="2700000" algn="tl">
                    <a:srgbClr val="000000">
                      <a:alpha val="43137"/>
                    </a:srgbClr>
                  </a:outerShdw>
                </a:effectLst>
              </a:rPr>
              <a:t>Interview performance</a:t>
            </a:r>
          </a:p>
          <a:p>
            <a:pPr lvl="1"/>
            <a:r>
              <a:rPr lang="en-US" dirty="0">
                <a:solidFill>
                  <a:srgbClr val="FFC000"/>
                </a:solidFill>
                <a:effectLst>
                  <a:outerShdw blurRad="38100" dist="38100" dir="2700000" algn="tl">
                    <a:srgbClr val="000000">
                      <a:alpha val="43137"/>
                    </a:srgbClr>
                  </a:outerShdw>
                </a:effectLst>
              </a:rPr>
              <a:t>Dealing with change/success</a:t>
            </a:r>
          </a:p>
          <a:p>
            <a:pPr lvl="1"/>
            <a:r>
              <a:rPr lang="en-US" dirty="0">
                <a:solidFill>
                  <a:srgbClr val="914B39"/>
                </a:solidFill>
                <a:effectLst>
                  <a:outerShdw blurRad="38100" dist="38100" dir="2700000" algn="tl">
                    <a:srgbClr val="000000">
                      <a:alpha val="43137"/>
                    </a:srgbClr>
                  </a:outerShdw>
                </a:effectLst>
              </a:rPr>
              <a:t>Joining a team</a:t>
            </a:r>
          </a:p>
          <a:p>
            <a:r>
              <a:rPr lang="en-US" dirty="0"/>
              <a:t>Mock interviews</a:t>
            </a:r>
          </a:p>
          <a:p>
            <a:r>
              <a:rPr lang="en-US" dirty="0"/>
              <a:t>Employer interviews</a:t>
            </a:r>
          </a:p>
          <a:p>
            <a:r>
              <a:rPr lang="en-US" dirty="0"/>
              <a:t>After care</a:t>
            </a:r>
          </a:p>
        </p:txBody>
      </p:sp>
    </p:spTree>
    <p:extLst>
      <p:ext uri="{BB962C8B-B14F-4D97-AF65-F5344CB8AC3E}">
        <p14:creationId xmlns:p14="http://schemas.microsoft.com/office/powerpoint/2010/main" val="112629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97000"/>
            <a:ext cx="2667000" cy="17773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1397000"/>
            <a:ext cx="2717800" cy="174772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4038600"/>
            <a:ext cx="2540000" cy="1905000"/>
          </a:xfrm>
          <a:prstGeom prst="rect">
            <a:avLst/>
          </a:prstGeom>
        </p:spPr>
      </p:pic>
      <p:sp>
        <p:nvSpPr>
          <p:cNvPr id="2" name="Title 1"/>
          <p:cNvSpPr>
            <a:spLocks noGrp="1"/>
          </p:cNvSpPr>
          <p:nvPr>
            <p:ph type="title"/>
          </p:nvPr>
        </p:nvSpPr>
        <p:spPr>
          <a:xfrm>
            <a:off x="459049" y="533400"/>
            <a:ext cx="8225901" cy="574341"/>
          </a:xfrm>
        </p:spPr>
        <p:txBody>
          <a:bodyPr>
            <a:normAutofit fontScale="90000"/>
          </a:bodyPr>
          <a:lstStyle/>
          <a:p>
            <a:r>
              <a:rPr lang="en-US" dirty="0"/>
              <a:t>We Build Communities</a:t>
            </a:r>
            <a:br>
              <a:rPr lang="en-US" dirty="0"/>
            </a:br>
            <a:r>
              <a:rPr lang="en-US" sz="2700" dirty="0"/>
              <a:t>more than a partnership, it’s a cooperative </a:t>
            </a:r>
          </a:p>
        </p:txBody>
      </p:sp>
      <p:pic>
        <p:nvPicPr>
          <p:cNvPr id="9" name="Picture 8">
            <a:extLst>
              <a:ext uri="{FF2B5EF4-FFF2-40B4-BE49-F238E27FC236}">
                <a16:creationId xmlns:a16="http://schemas.microsoft.com/office/drawing/2014/main" id="{A21416F1-181E-7540-AFF0-96DE3C5759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4038600"/>
            <a:ext cx="2667000" cy="1921931"/>
          </a:xfrm>
          <a:prstGeom prst="rect">
            <a:avLst/>
          </a:prstGeom>
        </p:spPr>
      </p:pic>
      <p:graphicFrame>
        <p:nvGraphicFramePr>
          <p:cNvPr id="3" name="Diagram 2"/>
          <p:cNvGraphicFramePr/>
          <p:nvPr>
            <p:extLst>
              <p:ext uri="{D42A27DB-BD31-4B8C-83A1-F6EECF244321}">
                <p14:modId xmlns:p14="http://schemas.microsoft.com/office/powerpoint/2010/main" val="3718084076"/>
              </p:ext>
            </p:extLst>
          </p:nvPr>
        </p:nvGraphicFramePr>
        <p:xfrm>
          <a:off x="1219200" y="1397000"/>
          <a:ext cx="6705600" cy="485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74004911"/>
      </p:ext>
    </p:extLst>
  </p:cSld>
  <p:clrMapOvr>
    <a:masterClrMapping/>
  </p:clrMapOvr>
</p:sld>
</file>

<file path=ppt/theme/theme1.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4872</TotalTime>
  <Words>544</Words>
  <Application>Microsoft Office PowerPoint</Application>
  <PresentationFormat>On-screen Show (4:3)</PresentationFormat>
  <Paragraphs>78</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vt:lpstr>
      <vt:lpstr>Office Theme</vt:lpstr>
      <vt:lpstr>PowerPoint Presentation</vt:lpstr>
      <vt:lpstr>Value Proposition</vt:lpstr>
      <vt:lpstr>PowerPoint Presentation</vt:lpstr>
      <vt:lpstr>Who we are</vt:lpstr>
      <vt:lpstr>The Joseph Project</vt:lpstr>
      <vt:lpstr>The Joseph Project</vt:lpstr>
      <vt:lpstr>What we do</vt:lpstr>
      <vt:lpstr>How We Do It</vt:lpstr>
      <vt:lpstr>We Build Communities more than a partnership, it’s a cooperative </vt:lpstr>
      <vt:lpstr>Ripple Effects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Kate Baer</cp:lastModifiedBy>
  <cp:revision>153</cp:revision>
  <cp:lastPrinted>2017-08-17T15:17:23Z</cp:lastPrinted>
  <dcterms:created xsi:type="dcterms:W3CDTF">2017-04-10T12:20:03Z</dcterms:created>
  <dcterms:modified xsi:type="dcterms:W3CDTF">2020-12-08T14:31:21Z</dcterms:modified>
</cp:coreProperties>
</file>