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00FB86"/>
                </a:solidFill>
                <a:latin typeface="Steelfish"/>
                <a:cs typeface="Steelfish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00FB86"/>
                </a:solidFill>
                <a:latin typeface="Steelfish"/>
                <a:cs typeface="Steelfish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88148" y="2122170"/>
            <a:ext cx="4104004" cy="3805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bg1"/>
                </a:solidFill>
                <a:latin typeface="ZillaSlab-Medium"/>
                <a:cs typeface="ZillaSlab-Medium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525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525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1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1" y="6857996"/>
                </a:lnTo>
                <a:lnTo>
                  <a:pt x="3006851" y="0"/>
                </a:lnTo>
                <a:close/>
              </a:path>
            </a:pathLst>
          </a:custGeom>
          <a:solidFill>
            <a:srgbClr val="00FB86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604334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00FB86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00000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000000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9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63FFB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00FB86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372343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00FB86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00FB86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424928" y="3681984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182100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1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1" y="6857996"/>
                </a:lnTo>
                <a:lnTo>
                  <a:pt x="3006851" y="0"/>
                </a:lnTo>
                <a:close/>
              </a:path>
            </a:pathLst>
          </a:custGeom>
          <a:solidFill>
            <a:srgbClr val="00FB86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9604334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00FB86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00000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1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000000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0898124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9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63FFB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00FB86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0372343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00FB86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00FB86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00FB86"/>
                </a:solidFill>
                <a:latin typeface="Steelfish"/>
                <a:cs typeface="Steelfish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310" y="682193"/>
            <a:ext cx="5416550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00FB86"/>
                </a:solidFill>
                <a:latin typeface="Steelfish"/>
                <a:cs typeface="Steelfish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310" y="1685214"/>
            <a:ext cx="10679379" cy="3005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4026" y="2586050"/>
            <a:ext cx="517906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4470" marR="5080" indent="-192405">
              <a:lnSpc>
                <a:spcPct val="100000"/>
              </a:lnSpc>
              <a:spcBef>
                <a:spcPts val="105"/>
              </a:spcBef>
            </a:pPr>
            <a:r>
              <a:rPr sz="5000" spc="-40" dirty="0">
                <a:solidFill>
                  <a:srgbClr val="FFFFFF"/>
                </a:solidFill>
                <a:latin typeface="Trebuchet MS"/>
                <a:cs typeface="Trebuchet MS"/>
              </a:rPr>
              <a:t>Transitioning </a:t>
            </a:r>
            <a:r>
              <a:rPr sz="5000" spc="-10" dirty="0">
                <a:solidFill>
                  <a:srgbClr val="FFFFFF"/>
                </a:solidFill>
                <a:latin typeface="Trebuchet MS"/>
                <a:cs typeface="Trebuchet MS"/>
              </a:rPr>
              <a:t>back  </a:t>
            </a:r>
            <a:r>
              <a:rPr sz="5000" spc="-5" dirty="0">
                <a:solidFill>
                  <a:srgbClr val="FFFFFF"/>
                </a:solidFill>
                <a:latin typeface="Trebuchet MS"/>
                <a:cs typeface="Trebuchet MS"/>
              </a:rPr>
              <a:t>to the</a:t>
            </a:r>
            <a:r>
              <a:rPr sz="5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5000" spc="-5" dirty="0">
                <a:solidFill>
                  <a:srgbClr val="FFFFFF"/>
                </a:solidFill>
                <a:latin typeface="Trebuchet MS"/>
                <a:cs typeface="Trebuchet MS"/>
              </a:rPr>
              <a:t>workplace</a:t>
            </a:r>
            <a:endParaRPr sz="5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7169" y="5137403"/>
            <a:ext cx="1074242" cy="1525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2193"/>
            <a:ext cx="335407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Health</a:t>
            </a:r>
            <a:r>
              <a:rPr spc="-105" dirty="0"/>
              <a:t> </a:t>
            </a:r>
            <a:r>
              <a:rPr dirty="0"/>
              <a:t>Screenings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829181"/>
            <a:ext cx="10172065" cy="4209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24840" indent="-342900">
              <a:lnSpc>
                <a:spcPct val="100000"/>
              </a:lnSpc>
              <a:spcBef>
                <a:spcPts val="10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Team members high encouraged to take temperature and do self-health check each  morning</a:t>
            </a:r>
            <a:endParaRPr sz="20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1015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756920" algn="l"/>
              </a:tabLst>
            </a:pP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Fever more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than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100.4: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stay home</a:t>
            </a:r>
            <a:endParaRPr sz="1800">
              <a:latin typeface="ZillaSlab-Medium"/>
              <a:cs typeface="ZillaSlab-Medium"/>
            </a:endParaRPr>
          </a:p>
          <a:p>
            <a:pPr lvl="1"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1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62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Any team member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feeling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ill or displaying symptoms of illness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(both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COVID-19 and</a:t>
            </a:r>
            <a:r>
              <a:rPr sz="2000" spc="16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other</a:t>
            </a:r>
            <a:endParaRPr sz="2000">
              <a:latin typeface="ZillaSlab-Medium"/>
              <a:cs typeface="ZillaSlab-Medium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illness) are required to stay</a:t>
            </a:r>
            <a:r>
              <a:rPr sz="2000" spc="1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home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20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Until Phase 2, no professional travel and/or in-person meeting attendance</a:t>
            </a:r>
            <a:r>
              <a:rPr sz="2000" spc="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allowed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marR="69215" indent="-342900">
              <a:lnSpc>
                <a:spcPct val="100000"/>
              </a:lnSpc>
              <a:spcBef>
                <a:spcPts val="1530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Team members traveling commercially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for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personal reasons need to self-quarantine and  either work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remotely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or use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leave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as appropriate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for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14 days upon</a:t>
            </a:r>
            <a:r>
              <a:rPr sz="2000" spc="6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return.</a:t>
            </a:r>
            <a:endParaRPr sz="2000">
              <a:latin typeface="ZillaSlab-Medium"/>
              <a:cs typeface="ZillaSlab-Mediu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2193"/>
            <a:ext cx="439801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Daily Practices In</a:t>
            </a:r>
            <a:r>
              <a:rPr spc="-125" dirty="0"/>
              <a:t> </a:t>
            </a:r>
            <a:r>
              <a:rPr dirty="0"/>
              <a:t>Office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801748"/>
            <a:ext cx="10146665" cy="4198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165"/>
              </a:lnSpc>
              <a:spcBef>
                <a:spcPts val="95"/>
              </a:spcBef>
              <a:buClr>
                <a:srgbClr val="00FB86"/>
              </a:buClr>
              <a:buSzPct val="78947"/>
              <a:buFont typeface="Wingdings 3"/>
              <a:buChar char=""/>
              <a:tabLst>
                <a:tab pos="355600" algn="l"/>
              </a:tabLst>
            </a:pP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Upon entering building, grab cleaning wipe to use to open door handles. Throw</a:t>
            </a:r>
            <a:r>
              <a:rPr sz="1900" spc="114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away</a:t>
            </a:r>
            <a:endParaRPr sz="1900">
              <a:latin typeface="ZillaSlab-Medium"/>
              <a:cs typeface="ZillaSlab-Medium"/>
            </a:endParaRPr>
          </a:p>
          <a:p>
            <a:pPr marL="355600">
              <a:lnSpc>
                <a:spcPts val="2165"/>
              </a:lnSpc>
            </a:pP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immediately. Grab a fresh </a:t>
            </a:r>
            <a:r>
              <a:rPr sz="1900" spc="-10" dirty="0">
                <a:solidFill>
                  <a:srgbClr val="FFFFFF"/>
                </a:solidFill>
                <a:latin typeface="ZillaSlab-Medium"/>
                <a:cs typeface="ZillaSlab-Medium"/>
              </a:rPr>
              <a:t>cleaning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wipe with every</a:t>
            </a:r>
            <a:r>
              <a:rPr sz="1900" spc="9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surface.</a:t>
            </a:r>
            <a:endParaRPr sz="19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5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buClr>
                <a:srgbClr val="00FB86"/>
              </a:buClr>
              <a:buSzPct val="78947"/>
              <a:buFont typeface="Wingdings 3"/>
              <a:buChar char=""/>
              <a:tabLst>
                <a:tab pos="355600" algn="l"/>
              </a:tabLst>
            </a:pP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Generously use </a:t>
            </a:r>
            <a:r>
              <a:rPr sz="1900" spc="-10" dirty="0">
                <a:solidFill>
                  <a:srgbClr val="FFFFFF"/>
                </a:solidFill>
                <a:latin typeface="ZillaSlab-Medium"/>
                <a:cs typeface="ZillaSlab-Medium"/>
              </a:rPr>
              <a:t>hand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sanitizer/wash </a:t>
            </a:r>
            <a:r>
              <a:rPr sz="1900" spc="-10" dirty="0">
                <a:solidFill>
                  <a:srgbClr val="FFFFFF"/>
                </a:solidFill>
                <a:latin typeface="ZillaSlab-Medium"/>
                <a:cs typeface="ZillaSlab-Medium"/>
              </a:rPr>
              <a:t>hands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while </a:t>
            </a:r>
            <a:r>
              <a:rPr sz="1900" spc="-10" dirty="0">
                <a:solidFill>
                  <a:srgbClr val="FFFFFF"/>
                </a:solidFill>
                <a:latin typeface="ZillaSlab-Medium"/>
                <a:cs typeface="ZillaSlab-Medium"/>
              </a:rPr>
              <a:t>in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the</a:t>
            </a:r>
            <a:r>
              <a:rPr sz="1900" spc="8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building.</a:t>
            </a:r>
            <a:endParaRPr sz="19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FB86"/>
              </a:buClr>
              <a:buFont typeface="Wingdings 3"/>
              <a:buChar char=""/>
            </a:pPr>
            <a:endParaRPr sz="315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buClr>
                <a:srgbClr val="00FB86"/>
              </a:buClr>
              <a:buSzPct val="78947"/>
              <a:buFont typeface="Wingdings 3"/>
              <a:buChar char=""/>
              <a:tabLst>
                <a:tab pos="355600" algn="l"/>
              </a:tabLst>
            </a:pP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Do not </a:t>
            </a:r>
            <a:r>
              <a:rPr sz="1900" spc="-10" dirty="0">
                <a:solidFill>
                  <a:srgbClr val="FFFFFF"/>
                </a:solidFill>
                <a:latin typeface="ZillaSlab-Medium"/>
                <a:cs typeface="ZillaSlab-Medium"/>
              </a:rPr>
              <a:t>share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office spaces/equipment. Wipe down </a:t>
            </a:r>
            <a:r>
              <a:rPr sz="1900" spc="-10" dirty="0">
                <a:solidFill>
                  <a:srgbClr val="FFFFFF"/>
                </a:solidFill>
                <a:latin typeface="ZillaSlab-Medium"/>
                <a:cs typeface="ZillaSlab-Medium"/>
              </a:rPr>
              <a:t>any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open tables </a:t>
            </a:r>
            <a:r>
              <a:rPr sz="1900" spc="-10" dirty="0">
                <a:solidFill>
                  <a:srgbClr val="FFFFFF"/>
                </a:solidFill>
                <a:latin typeface="ZillaSlab-Medium"/>
                <a:cs typeface="ZillaSlab-Medium"/>
              </a:rPr>
              <a:t>and chairs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that you</a:t>
            </a:r>
            <a:r>
              <a:rPr sz="1900" spc="24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use.</a:t>
            </a:r>
            <a:endParaRPr sz="19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FB86"/>
              </a:buClr>
              <a:buFont typeface="Wingdings 3"/>
              <a:buChar char=""/>
            </a:pPr>
            <a:endParaRPr sz="3350">
              <a:latin typeface="ZillaSlab-Medium"/>
              <a:cs typeface="ZillaSlab-Medium"/>
            </a:endParaRPr>
          </a:p>
          <a:p>
            <a:pPr marL="355600" marR="5080" indent="-342900">
              <a:lnSpc>
                <a:spcPts val="2050"/>
              </a:lnSpc>
              <a:buClr>
                <a:srgbClr val="00FB86"/>
              </a:buClr>
              <a:buSzPct val="78947"/>
              <a:buFont typeface="Wingdings 3"/>
              <a:buChar char=""/>
              <a:tabLst>
                <a:tab pos="355600" algn="l"/>
              </a:tabLst>
            </a:pP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Upon leaving for the day, wipe down office station </a:t>
            </a:r>
            <a:r>
              <a:rPr sz="1900" spc="-10" dirty="0">
                <a:solidFill>
                  <a:srgbClr val="FFFFFF"/>
                </a:solidFill>
                <a:latin typeface="ZillaSlab-Medium"/>
                <a:cs typeface="ZillaSlab-Medium"/>
              </a:rPr>
              <a:t>and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use cleaning wipe/towel/tissue to open  doors.</a:t>
            </a:r>
            <a:endParaRPr sz="19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FB86"/>
              </a:buClr>
              <a:buFont typeface="Wingdings 3"/>
              <a:buChar char=""/>
            </a:pPr>
            <a:endParaRPr sz="3350">
              <a:latin typeface="ZillaSlab-Medium"/>
              <a:cs typeface="ZillaSlab-Medium"/>
            </a:endParaRPr>
          </a:p>
          <a:p>
            <a:pPr marL="355600" marR="622300" indent="-342900">
              <a:lnSpc>
                <a:spcPts val="2050"/>
              </a:lnSpc>
              <a:buClr>
                <a:srgbClr val="00FB86"/>
              </a:buClr>
              <a:buSzPct val="78947"/>
              <a:buFont typeface="Wingdings 3"/>
              <a:buChar char=""/>
              <a:tabLst>
                <a:tab pos="355600" algn="l"/>
              </a:tabLst>
            </a:pP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Safer at 6: </a:t>
            </a:r>
            <a:r>
              <a:rPr sz="1900" dirty="0">
                <a:solidFill>
                  <a:srgbClr val="FFFFFF"/>
                </a:solidFill>
                <a:latin typeface="ZillaSlab-Medium"/>
                <a:cs typeface="ZillaSlab-Medium"/>
              </a:rPr>
              <a:t>No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matter where you </a:t>
            </a:r>
            <a:r>
              <a:rPr sz="1900" spc="-10" dirty="0">
                <a:solidFill>
                  <a:srgbClr val="FFFFFF"/>
                </a:solidFill>
                <a:latin typeface="ZillaSlab-Medium"/>
                <a:cs typeface="ZillaSlab-Medium"/>
              </a:rPr>
              <a:t>are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in the building, it is critical to practice proper social  distancing by staying 6 feet from one</a:t>
            </a:r>
            <a:r>
              <a:rPr sz="1900" spc="7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ZillaSlab-Medium"/>
                <a:cs typeface="ZillaSlab-Medium"/>
              </a:rPr>
              <a:t>another.</a:t>
            </a:r>
            <a:endParaRPr sz="1900">
              <a:latin typeface="ZillaSlab-Medium"/>
              <a:cs typeface="ZillaSlab-Medium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2193"/>
            <a:ext cx="566928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Personal Protective</a:t>
            </a:r>
            <a:r>
              <a:rPr spc="-65" dirty="0"/>
              <a:t> </a:t>
            </a:r>
            <a:r>
              <a:rPr spc="-5" dirty="0"/>
              <a:t>Equipment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829181"/>
            <a:ext cx="10389235" cy="2669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77215" indent="-342900">
              <a:lnSpc>
                <a:spcPct val="100000"/>
              </a:lnSpc>
              <a:spcBef>
                <a:spcPts val="10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Masks will be provided as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you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enter the building, in the kitchen, and in the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conference 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room.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2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Team members are asked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to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wear a mask at all times except at your desk or in a</a:t>
            </a:r>
            <a:r>
              <a:rPr sz="2000" spc="6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conference</a:t>
            </a:r>
            <a:endParaRPr sz="2000">
              <a:latin typeface="ZillaSlab-Medium"/>
              <a:cs typeface="ZillaSlab-Medium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room where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social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distancing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can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be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maintained.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2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You are allowed to bring and use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your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own mask if</a:t>
            </a:r>
            <a:r>
              <a:rPr sz="2000" spc="3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desired.</a:t>
            </a:r>
            <a:endParaRPr sz="2000">
              <a:latin typeface="ZillaSlab-Medium"/>
              <a:cs typeface="ZillaSlab-Medium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2193"/>
            <a:ext cx="405384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Personal</a:t>
            </a:r>
            <a:r>
              <a:rPr spc="-85" dirty="0"/>
              <a:t> </a:t>
            </a:r>
            <a:r>
              <a:rPr dirty="0"/>
              <a:t>Workspaces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829181"/>
            <a:ext cx="9504680" cy="3787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Do not share workstations—use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the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space assigned to</a:t>
            </a:r>
            <a:r>
              <a:rPr sz="2000" spc="-1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you.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2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Only 2 people allowed in any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office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at any</a:t>
            </a:r>
            <a:r>
              <a:rPr sz="2000" spc="4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given.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2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Remove candy dishes or anything that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could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be shared with others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from your</a:t>
            </a:r>
            <a:r>
              <a:rPr sz="2000" spc="11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desk.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10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Use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the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sanitation stations to sanitize</a:t>
            </a:r>
            <a:r>
              <a:rPr sz="2000" spc="3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workstations.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30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If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you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plan to open your window, make sure to grab a window</a:t>
            </a:r>
            <a:r>
              <a:rPr sz="2000" spc="-3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screen.</a:t>
            </a:r>
            <a:endParaRPr sz="2000">
              <a:latin typeface="ZillaSlab-Medium"/>
              <a:cs typeface="ZillaSlab-Medium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2193"/>
            <a:ext cx="146113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Visit</a:t>
            </a:r>
            <a:r>
              <a:rPr spc="10" dirty="0"/>
              <a:t>o</a:t>
            </a:r>
            <a:r>
              <a:rPr dirty="0"/>
              <a:t>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829181"/>
            <a:ext cx="9428480" cy="3227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Only essential visitors will be granted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access to</a:t>
            </a:r>
            <a:r>
              <a:rPr sz="2000" spc="2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building.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2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Visitors will be required to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complete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a health questionnaire prior to</a:t>
            </a:r>
            <a:r>
              <a:rPr sz="2000" spc="4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entry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marR="5080" indent="-342900">
              <a:lnSpc>
                <a:spcPct val="100000"/>
              </a:lnSpc>
              <a:spcBef>
                <a:spcPts val="152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Visitors will be required to wear a mask and/or sit behind a plexi-glass partitian at  all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times.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10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Noncontact methods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of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greeting will continue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(i.e.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no</a:t>
            </a:r>
            <a:r>
              <a:rPr sz="2000" spc="7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handshaking)</a:t>
            </a:r>
            <a:endParaRPr sz="2000">
              <a:latin typeface="ZillaSlab-Medium"/>
              <a:cs typeface="ZillaSlab-Medium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112" y="252984"/>
            <a:ext cx="11925300" cy="6352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2193"/>
            <a:ext cx="236537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Remember….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829181"/>
            <a:ext cx="8185150" cy="3665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Returning to the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office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during this transition phase is YOUR</a:t>
            </a:r>
            <a:r>
              <a:rPr sz="2000" spc="6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decision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2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It is ok if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you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do not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feel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comfortable. Talk with your department</a:t>
            </a:r>
            <a:r>
              <a:rPr sz="2000" spc="8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chair!</a:t>
            </a:r>
            <a:endParaRPr sz="20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52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In 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your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decision, take into</a:t>
            </a:r>
            <a:r>
              <a:rPr sz="2000" spc="2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consideration:</a:t>
            </a:r>
            <a:endParaRPr sz="20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1005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756920" algn="l"/>
              </a:tabLst>
            </a:pP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Responsibilities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to family and loved</a:t>
            </a:r>
            <a:r>
              <a:rPr sz="1800" spc="-5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ones</a:t>
            </a:r>
            <a:endParaRPr sz="18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1005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756920" algn="l"/>
              </a:tabLst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How you will travel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to/from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the</a:t>
            </a:r>
            <a:r>
              <a:rPr sz="1800" spc="-6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office</a:t>
            </a:r>
            <a:endParaRPr sz="18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1000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756920" algn="l"/>
              </a:tabLst>
            </a:pP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Your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own level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of comfort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returning to the</a:t>
            </a:r>
            <a:r>
              <a:rPr sz="1800" spc="-4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office</a:t>
            </a:r>
            <a:endParaRPr sz="18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994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756920" algn="l"/>
              </a:tabLst>
            </a:pP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Your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level of</a:t>
            </a:r>
            <a:r>
              <a:rPr sz="1800" spc="-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risk</a:t>
            </a:r>
            <a:endParaRPr sz="1800">
              <a:latin typeface="ZillaSlab-Medium"/>
              <a:cs typeface="ZillaSlab-Medium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815" y="300227"/>
            <a:ext cx="12088368" cy="6257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7743" y="271272"/>
            <a:ext cx="11716512" cy="6315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2608" y="5841491"/>
            <a:ext cx="4678680" cy="647700"/>
          </a:xfrm>
          <a:custGeom>
            <a:avLst/>
            <a:gdLst/>
            <a:ahLst/>
            <a:cxnLst/>
            <a:rect l="l" t="t" r="r" b="b"/>
            <a:pathLst>
              <a:path w="4678680" h="647700">
                <a:moveTo>
                  <a:pt x="0" y="647699"/>
                </a:moveTo>
                <a:lnTo>
                  <a:pt x="4678680" y="647699"/>
                </a:lnTo>
                <a:lnTo>
                  <a:pt x="4678680" y="0"/>
                </a:lnTo>
                <a:lnTo>
                  <a:pt x="0" y="0"/>
                </a:lnTo>
                <a:lnTo>
                  <a:pt x="0" y="6476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2193"/>
            <a:ext cx="185166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Quest</a:t>
            </a:r>
            <a:r>
              <a:rPr spc="10" dirty="0"/>
              <a:t>i</a:t>
            </a:r>
            <a:r>
              <a:rPr dirty="0"/>
              <a:t>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685214"/>
            <a:ext cx="7473950" cy="3005455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3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Pandemic Plan Administrator:</a:t>
            </a:r>
            <a:r>
              <a:rPr sz="2000" spc="-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Lindsay</a:t>
            </a:r>
            <a:endParaRPr sz="20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1019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756920" algn="l"/>
              </a:tabLst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Additionally: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FFCRA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leave, and</a:t>
            </a:r>
            <a:r>
              <a:rPr sz="1800" spc="-4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Technology</a:t>
            </a:r>
            <a:endParaRPr sz="1800">
              <a:latin typeface="ZillaSlab-Medium"/>
              <a:cs typeface="ZillaSlab-Medium"/>
            </a:endParaRPr>
          </a:p>
          <a:p>
            <a:pPr lvl="1"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1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864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PPA Backup: Lisa</a:t>
            </a:r>
            <a:r>
              <a:rPr sz="2000" spc="-3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Richardson</a:t>
            </a:r>
            <a:endParaRPr sz="20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1015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756920" algn="l"/>
              </a:tabLst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All office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equipment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and cleaning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supplies</a:t>
            </a:r>
            <a:r>
              <a:rPr sz="1800" spc="-4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issues</a:t>
            </a:r>
            <a:endParaRPr sz="1800">
              <a:latin typeface="ZillaSlab-Medium"/>
              <a:cs typeface="ZillaSlab-Medium"/>
            </a:endParaRPr>
          </a:p>
          <a:p>
            <a:pPr lvl="1"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1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864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Concerns/Challenges with returning to work: Department</a:t>
            </a:r>
            <a:r>
              <a:rPr sz="2000" spc="-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000" dirty="0">
                <a:solidFill>
                  <a:srgbClr val="FFFFFF"/>
                </a:solidFill>
                <a:latin typeface="ZillaSlab-Medium"/>
                <a:cs typeface="ZillaSlab-Medium"/>
              </a:rPr>
              <a:t>Chair</a:t>
            </a:r>
            <a:endParaRPr sz="2000">
              <a:latin typeface="ZillaSlab-Medium"/>
              <a:cs typeface="ZillaSlab-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5241"/>
            <a:ext cx="436816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dirty="0"/>
              <a:t>Thoughtful</a:t>
            </a:r>
            <a:r>
              <a:rPr sz="6600" spc="-110" dirty="0"/>
              <a:t> </a:t>
            </a:r>
            <a:r>
              <a:rPr sz="6600" dirty="0"/>
              <a:t>Transition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756310" y="1919478"/>
            <a:ext cx="10561320" cy="4116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FB86"/>
              </a:buClr>
              <a:buSzPct val="79166"/>
              <a:buFont typeface="Wingdings 3"/>
              <a:buChar char="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Three phases, guided by state transition through Badger Bounce Back</a:t>
            </a:r>
            <a:r>
              <a:rPr sz="2400" spc="-1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Plan</a:t>
            </a:r>
            <a:endParaRPr sz="24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FB86"/>
              </a:buClr>
              <a:buFont typeface="Wingdings 3"/>
              <a:buChar char=""/>
            </a:pPr>
            <a:endParaRPr sz="3850">
              <a:latin typeface="ZillaSlab-Medium"/>
              <a:cs typeface="ZillaSlab-Medium"/>
            </a:endParaRPr>
          </a:p>
          <a:p>
            <a:pPr marL="355600" marR="255904" indent="-342900" algn="just">
              <a:lnSpc>
                <a:spcPts val="2590"/>
              </a:lnSpc>
              <a:buClr>
                <a:srgbClr val="00FB86"/>
              </a:buClr>
              <a:buSzPct val="79166"/>
              <a:buFont typeface="Wingdings 3"/>
              <a:buChar char="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Intention: To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provide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a thought-out transition back to the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traditional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work  schedule and environment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while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simultaneously empowering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employees</a:t>
            </a:r>
            <a:r>
              <a:rPr sz="2400" spc="-12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to  adjust, both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physically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and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emotionally,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to changes in</a:t>
            </a:r>
            <a:r>
              <a:rPr sz="2400" spc="-4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routine.</a:t>
            </a:r>
            <a:endParaRPr sz="24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FB86"/>
              </a:buClr>
              <a:buFont typeface="Wingdings 3"/>
              <a:buChar char=""/>
            </a:pPr>
            <a:endParaRPr sz="3800">
              <a:latin typeface="ZillaSlab-Medium"/>
              <a:cs typeface="ZillaSlab-Medium"/>
            </a:endParaRPr>
          </a:p>
          <a:p>
            <a:pPr marL="355600" marR="5080" indent="-342900">
              <a:lnSpc>
                <a:spcPts val="2590"/>
              </a:lnSpc>
              <a:buClr>
                <a:srgbClr val="00FB86"/>
              </a:buClr>
              <a:buSzPct val="79166"/>
              <a:buFont typeface="Wingdings 3"/>
              <a:buChar char="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Not all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will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have the same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comfort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level and/or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ability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to return. Please talk</a:t>
            </a:r>
            <a:r>
              <a:rPr sz="2400" spc="-10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to 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your </a:t>
            </a: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department head.</a:t>
            </a:r>
            <a:endParaRPr sz="24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FB86"/>
              </a:buClr>
              <a:buFont typeface="Wingdings 3"/>
              <a:buChar char=""/>
            </a:pPr>
            <a:endParaRPr sz="355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00FB86"/>
              </a:buClr>
              <a:buSzPct val="79166"/>
              <a:buFont typeface="Wingdings 3"/>
              <a:buChar char=""/>
              <a:tabLst>
                <a:tab pos="355600" algn="l"/>
              </a:tabLst>
            </a:pPr>
            <a:r>
              <a:rPr sz="2400" dirty="0">
                <a:solidFill>
                  <a:srgbClr val="FFFFFF"/>
                </a:solidFill>
                <a:latin typeface="ZillaSlab-Medium"/>
                <a:cs typeface="ZillaSlab-Medium"/>
              </a:rPr>
              <a:t>Our only objective is a safe return to a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healthy</a:t>
            </a:r>
            <a:r>
              <a:rPr sz="2400" spc="-7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ZillaSlab-Medium"/>
                <a:cs typeface="ZillaSlab-Medium"/>
              </a:rPr>
              <a:t>workplace.</a:t>
            </a:r>
            <a:endParaRPr sz="2400">
              <a:latin typeface="ZillaSlab-Medium"/>
              <a:cs typeface="ZillaSlab-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64236"/>
            <a:ext cx="12191999" cy="6129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5241"/>
            <a:ext cx="464947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dirty="0"/>
              <a:t>Thoughtful</a:t>
            </a:r>
            <a:r>
              <a:rPr sz="6600" spc="-110" dirty="0"/>
              <a:t> </a:t>
            </a:r>
            <a:r>
              <a:rPr sz="6600" dirty="0"/>
              <a:t>Transition*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756310" y="2214194"/>
            <a:ext cx="2597150" cy="3157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Phase 1: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Target</a:t>
            </a:r>
            <a:r>
              <a:rPr sz="1800" spc="-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6/1</a:t>
            </a:r>
            <a:endParaRPr sz="1800">
              <a:latin typeface="ZillaSlab-Medium"/>
              <a:cs typeface="ZillaSlab-Medium"/>
            </a:endParaRPr>
          </a:p>
          <a:p>
            <a:pPr marL="12700" marR="5080">
              <a:lnSpc>
                <a:spcPct val="100000"/>
              </a:lnSpc>
              <a:spcBef>
                <a:spcPts val="1015"/>
              </a:spcBef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Up to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50% of team members, or 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10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individuals total, on site at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any  one</a:t>
            </a:r>
            <a:r>
              <a:rPr sz="1400" spc="-1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time:</a:t>
            </a:r>
            <a:endParaRPr sz="14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00FB86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Involves alternating</a:t>
            </a:r>
            <a:r>
              <a:rPr sz="1400" spc="-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team</a:t>
            </a:r>
            <a:endParaRPr sz="1400">
              <a:latin typeface="ZillaSlab-Medium"/>
              <a:cs typeface="ZillaSlab-Medium"/>
            </a:endParaRPr>
          </a:p>
          <a:p>
            <a:pPr marL="355600">
              <a:lnSpc>
                <a:spcPct val="100000"/>
              </a:lnSpc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members by</a:t>
            </a:r>
            <a:r>
              <a:rPr sz="1400" spc="-1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week.</a:t>
            </a:r>
            <a:endParaRPr sz="1400">
              <a:latin typeface="ZillaSlab-Medium"/>
              <a:cs typeface="ZillaSlab-Medium"/>
            </a:endParaRPr>
          </a:p>
          <a:p>
            <a:pPr marL="355600" marR="213360" indent="-342900">
              <a:lnSpc>
                <a:spcPct val="100000"/>
              </a:lnSpc>
              <a:spcBef>
                <a:spcPts val="994"/>
              </a:spcBef>
              <a:buClr>
                <a:srgbClr val="00FB86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May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require alterations</a:t>
            </a:r>
            <a:r>
              <a:rPr sz="1400" spc="-4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to 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workstations</a:t>
            </a:r>
            <a:endParaRPr sz="1400">
              <a:latin typeface="ZillaSlab-Medium"/>
              <a:cs typeface="ZillaSlab-Medium"/>
            </a:endParaRPr>
          </a:p>
          <a:p>
            <a:pPr marL="355600" marR="76835" indent="-342900">
              <a:lnSpc>
                <a:spcPct val="100000"/>
              </a:lnSpc>
              <a:spcBef>
                <a:spcPts val="1000"/>
              </a:spcBef>
              <a:buClr>
                <a:srgbClr val="00FB86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Requires 100% adherence to 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personal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and office safety  protocols as defined in  following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slides.</a:t>
            </a:r>
            <a:endParaRPr sz="1400">
              <a:latin typeface="ZillaSlab-Medium"/>
              <a:cs typeface="ZillaSlab-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19778" y="2045970"/>
            <a:ext cx="2985135" cy="1282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Phase 2:</a:t>
            </a:r>
            <a:r>
              <a:rPr sz="1800" spc="-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TBD</a:t>
            </a:r>
            <a:endParaRPr sz="1800">
              <a:latin typeface="ZillaSlab-Medium"/>
              <a:cs typeface="ZillaSlab-Medium"/>
            </a:endParaRPr>
          </a:p>
          <a:p>
            <a:pPr marL="12700" marR="5080">
              <a:lnSpc>
                <a:spcPct val="100000"/>
              </a:lnSpc>
              <a:spcBef>
                <a:spcPts val="1010"/>
              </a:spcBef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Up to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75% of team members on site, or 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15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individuals total,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at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any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one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time,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as 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allowed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by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workstation social  distancing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measures:</a:t>
            </a:r>
            <a:endParaRPr sz="1400">
              <a:latin typeface="ZillaSlab-Medium"/>
              <a:cs typeface="ZillaSlab-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19778" y="3430015"/>
            <a:ext cx="2960370" cy="24130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73990" indent="-342900">
              <a:lnSpc>
                <a:spcPct val="100000"/>
              </a:lnSpc>
              <a:spcBef>
                <a:spcPts val="105"/>
              </a:spcBef>
              <a:buClr>
                <a:srgbClr val="00FB86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Involves rotating in team  members to certain days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onsite</a:t>
            </a:r>
            <a:endParaRPr sz="1400">
              <a:latin typeface="ZillaSlab-Medium"/>
              <a:cs typeface="ZillaSlab-Medium"/>
            </a:endParaRPr>
          </a:p>
          <a:p>
            <a:pPr marL="355600" marR="5080" indent="-342900">
              <a:lnSpc>
                <a:spcPct val="100000"/>
              </a:lnSpc>
              <a:spcBef>
                <a:spcPts val="995"/>
              </a:spcBef>
              <a:buClr>
                <a:srgbClr val="00FB86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May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require alterations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to 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workstations as necessary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and/or 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temporary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changes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in  workstation</a:t>
            </a:r>
            <a:r>
              <a:rPr sz="1400" spc="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locations</a:t>
            </a:r>
            <a:endParaRPr sz="1400">
              <a:latin typeface="ZillaSlab-Medium"/>
              <a:cs typeface="ZillaSlab-Medium"/>
            </a:endParaRPr>
          </a:p>
          <a:p>
            <a:pPr marL="355600" marR="92075" indent="-342900">
              <a:lnSpc>
                <a:spcPct val="100000"/>
              </a:lnSpc>
              <a:spcBef>
                <a:spcPts val="994"/>
              </a:spcBef>
              <a:buClr>
                <a:srgbClr val="00FB86"/>
              </a:buClr>
              <a:buSzPct val="78571"/>
              <a:buFont typeface="Wingdings 3"/>
              <a:buChar char="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Requires 100% adherence to 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personal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and office safety  protocols as defined in following  slides.</a:t>
            </a:r>
            <a:endParaRPr sz="1400">
              <a:latin typeface="ZillaSlab-Medium"/>
              <a:cs typeface="ZillaSlab-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80907" y="2113534"/>
            <a:ext cx="2682875" cy="1282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Phase 3:</a:t>
            </a:r>
            <a:r>
              <a:rPr sz="1800" spc="-2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TBD</a:t>
            </a:r>
            <a:endParaRPr sz="1800">
              <a:latin typeface="ZillaSlab-Medium"/>
              <a:cs typeface="ZillaSlab-Medium"/>
            </a:endParaRPr>
          </a:p>
          <a:p>
            <a:pPr marL="12700" marR="5080">
              <a:lnSpc>
                <a:spcPct val="100000"/>
              </a:lnSpc>
              <a:spcBef>
                <a:spcPts val="1010"/>
              </a:spcBef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Bring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back 100% of team members 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under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new BBBS work schedule,  assuming social distancing  measures can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be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 relaxed.</a:t>
            </a:r>
            <a:endParaRPr sz="1400">
              <a:latin typeface="ZillaSlab-Medium"/>
              <a:cs typeface="ZillaSlab-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80907" y="3497707"/>
            <a:ext cx="2669540" cy="2413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93675" indent="-343535">
              <a:lnSpc>
                <a:spcPct val="100000"/>
              </a:lnSpc>
              <a:spcBef>
                <a:spcPts val="105"/>
              </a:spcBef>
              <a:buClr>
                <a:srgbClr val="00FB86"/>
              </a:buClr>
              <a:buSzPct val="78571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Involves new guidelines for  core office days/hours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to 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optimize workplace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and 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employee</a:t>
            </a:r>
            <a:r>
              <a:rPr sz="1400" spc="-1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well-being</a:t>
            </a:r>
            <a:endParaRPr sz="1400">
              <a:latin typeface="ZillaSlab-Medium"/>
              <a:cs typeface="ZillaSlab-Medium"/>
            </a:endParaRPr>
          </a:p>
          <a:p>
            <a:pPr marL="355600" marR="5080" indent="-343535">
              <a:lnSpc>
                <a:spcPct val="100000"/>
              </a:lnSpc>
              <a:spcBef>
                <a:spcPts val="994"/>
              </a:spcBef>
              <a:buClr>
                <a:srgbClr val="00FB86"/>
              </a:buClr>
              <a:buSzPct val="78571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Increased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capacity for remote  work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based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on position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and 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departmental</a:t>
            </a:r>
            <a:r>
              <a:rPr sz="1400" spc="-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guidelines.</a:t>
            </a:r>
            <a:endParaRPr sz="1400">
              <a:latin typeface="ZillaSlab-Medium"/>
              <a:cs typeface="ZillaSlab-Medium"/>
            </a:endParaRPr>
          </a:p>
          <a:p>
            <a:pPr marL="355600" marR="269240" indent="-343535">
              <a:lnSpc>
                <a:spcPct val="100000"/>
              </a:lnSpc>
              <a:spcBef>
                <a:spcPts val="994"/>
              </a:spcBef>
              <a:buClr>
                <a:srgbClr val="00FB86"/>
              </a:buClr>
              <a:buSzPct val="78571"/>
              <a:buFont typeface="Wingdings 3"/>
              <a:buChar char=""/>
              <a:tabLst>
                <a:tab pos="355600" algn="l"/>
                <a:tab pos="356235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Some precautions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likely</a:t>
            </a:r>
            <a:r>
              <a:rPr sz="1400" spc="-8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to  continue;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“new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normal” 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standards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put into</a:t>
            </a:r>
            <a:r>
              <a:rPr sz="1400" spc="-4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place</a:t>
            </a:r>
            <a:endParaRPr sz="1400">
              <a:latin typeface="ZillaSlab-Medium"/>
              <a:cs typeface="ZillaSlab-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911" y="6186932"/>
            <a:ext cx="44335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*</a:t>
            </a:r>
            <a:r>
              <a:rPr sz="1800" i="1" spc="-5" dirty="0">
                <a:solidFill>
                  <a:srgbClr val="FFFFFF"/>
                </a:solidFill>
                <a:latin typeface="ZillaSlab-MediumItalic"/>
                <a:cs typeface="ZillaSlab-MediumItalic"/>
              </a:rPr>
              <a:t>How </a:t>
            </a:r>
            <a:r>
              <a:rPr sz="1800" i="1" dirty="0">
                <a:solidFill>
                  <a:srgbClr val="FFFFFF"/>
                </a:solidFill>
                <a:latin typeface="ZillaSlab-MediumItalic"/>
                <a:cs typeface="ZillaSlab-MediumItalic"/>
              </a:rPr>
              <a:t>long we remain in any phase is</a:t>
            </a:r>
            <a:r>
              <a:rPr sz="1800" i="1" spc="-140" dirty="0">
                <a:solidFill>
                  <a:srgbClr val="FFFFFF"/>
                </a:solidFill>
                <a:latin typeface="ZillaSlab-MediumItalic"/>
                <a:cs typeface="ZillaSlab-MediumItalic"/>
              </a:rPr>
              <a:t> </a:t>
            </a:r>
            <a:r>
              <a:rPr sz="1800" i="1" dirty="0">
                <a:solidFill>
                  <a:srgbClr val="FFFFFF"/>
                </a:solidFill>
                <a:latin typeface="ZillaSlab-MediumItalic"/>
                <a:cs typeface="ZillaSlab-MediumItalic"/>
              </a:rPr>
              <a:t>unknown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5241"/>
            <a:ext cx="866203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dirty="0"/>
              <a:t>Current and </a:t>
            </a:r>
            <a:r>
              <a:rPr sz="6600" spc="-25" dirty="0"/>
              <a:t>Future </a:t>
            </a:r>
            <a:r>
              <a:rPr sz="6600" dirty="0"/>
              <a:t>Use of Remote</a:t>
            </a:r>
            <a:r>
              <a:rPr sz="6600" spc="-55" dirty="0"/>
              <a:t> </a:t>
            </a:r>
            <a:r>
              <a:rPr sz="6600" dirty="0"/>
              <a:t>Working</a:t>
            </a:r>
            <a:endParaRPr sz="6600"/>
          </a:p>
        </p:txBody>
      </p:sp>
      <p:sp>
        <p:nvSpPr>
          <p:cNvPr id="3" name="object 3"/>
          <p:cNvSpPr/>
          <p:nvPr/>
        </p:nvSpPr>
        <p:spPr>
          <a:xfrm>
            <a:off x="909827" y="2048255"/>
            <a:ext cx="10125456" cy="2171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83488" y="4650994"/>
            <a:ext cx="96780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We are still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determining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what remote work will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look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like after we return to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“normal”,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we do</a:t>
            </a:r>
            <a:r>
              <a:rPr sz="1800" spc="-8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know:</a:t>
            </a:r>
            <a:endParaRPr sz="18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Increased capacity for remote work up to a maximum % of work</a:t>
            </a:r>
            <a:r>
              <a:rPr sz="1800" spc="-114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hours</a:t>
            </a:r>
            <a:endParaRPr sz="18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Specific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capacity will be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determined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by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position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responsibilities and needs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of</a:t>
            </a:r>
            <a:r>
              <a:rPr sz="1800" spc="-7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business</a:t>
            </a:r>
            <a:endParaRPr sz="18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Remote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work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guidelines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will be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developed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and implemented if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remote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work is to be</a:t>
            </a:r>
            <a:r>
              <a:rPr sz="1800" spc="-8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allowed.</a:t>
            </a:r>
            <a:endParaRPr sz="1800">
              <a:latin typeface="ZillaSlab-Medium"/>
              <a:cs typeface="ZillaSlab-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5241"/>
            <a:ext cx="151892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dirty="0"/>
              <a:t>Phase</a:t>
            </a:r>
            <a:r>
              <a:rPr sz="6600" spc="-90" dirty="0"/>
              <a:t> </a:t>
            </a:r>
            <a:r>
              <a:rPr sz="6600" dirty="0"/>
              <a:t>1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756310" y="1960626"/>
            <a:ext cx="6261735" cy="2708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Community Engagement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Team: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Alyssa, Johnna,</a:t>
            </a:r>
            <a:r>
              <a:rPr sz="1800" spc="-5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Amanda</a:t>
            </a:r>
            <a:endParaRPr sz="18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1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630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Team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1: Site-based team, Pachee, Lisa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Richardson</a:t>
            </a:r>
            <a:r>
              <a:rPr sz="1800" spc="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(+Fridays)</a:t>
            </a:r>
            <a:endParaRPr sz="18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1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645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Team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2: Community-based</a:t>
            </a:r>
            <a:r>
              <a:rPr sz="1800" spc="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team</a:t>
            </a:r>
            <a:endParaRPr sz="18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1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645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Alternating MTF or WThF: Jaime,</a:t>
            </a:r>
            <a:r>
              <a:rPr sz="1800" spc="-2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Lindsay</a:t>
            </a:r>
            <a:endParaRPr sz="1800">
              <a:latin typeface="ZillaSlab-Medium"/>
              <a:cs typeface="ZillaSlab-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88148" y="791336"/>
            <a:ext cx="4099560" cy="82740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Additional Components:</a:t>
            </a:r>
            <a:endParaRPr sz="18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32-36 hours/week: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Spread over 4</a:t>
            </a:r>
            <a:r>
              <a:rPr sz="1800" spc="-7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days</a:t>
            </a:r>
            <a:endParaRPr sz="1800">
              <a:latin typeface="ZillaSlab-Medium"/>
              <a:cs typeface="ZillaSlab-Medium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pc="-5" dirty="0"/>
              <a:t>37-40 hours/week: </a:t>
            </a:r>
            <a:r>
              <a:rPr dirty="0"/>
              <a:t>Spread over 5</a:t>
            </a:r>
            <a:r>
              <a:rPr spc="-75" dirty="0"/>
              <a:t> </a:t>
            </a:r>
            <a:r>
              <a:rPr dirty="0"/>
              <a:t>days</a:t>
            </a: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100"/>
          </a:p>
          <a:p>
            <a:pPr marL="355600" indent="-342900">
              <a:lnSpc>
                <a:spcPct val="100000"/>
              </a:lnSpc>
              <a:spcBef>
                <a:spcPts val="1630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dirty="0"/>
              <a:t>No set </a:t>
            </a:r>
            <a:r>
              <a:rPr spc="-5" dirty="0"/>
              <a:t>“required” </a:t>
            </a:r>
            <a:r>
              <a:rPr dirty="0"/>
              <a:t>office </a:t>
            </a:r>
            <a:r>
              <a:rPr spc="-5" dirty="0"/>
              <a:t>hours</a:t>
            </a:r>
            <a:r>
              <a:rPr spc="-20" dirty="0"/>
              <a:t> </a:t>
            </a:r>
            <a:r>
              <a:rPr spc="-5" dirty="0"/>
              <a:t>or</a:t>
            </a:r>
          </a:p>
          <a:p>
            <a:pPr marL="355600">
              <a:lnSpc>
                <a:spcPct val="100000"/>
              </a:lnSpc>
            </a:pPr>
            <a:r>
              <a:rPr dirty="0"/>
              <a:t>arrival/departure</a:t>
            </a:r>
            <a:r>
              <a:rPr spc="-35" dirty="0"/>
              <a:t> </a:t>
            </a:r>
            <a:r>
              <a:rPr spc="-5" dirty="0"/>
              <a:t>schedule.</a:t>
            </a:r>
          </a:p>
          <a:p>
            <a:pPr>
              <a:lnSpc>
                <a:spcPct val="100000"/>
              </a:lnSpc>
            </a:pPr>
            <a:endParaRPr sz="2100"/>
          </a:p>
          <a:p>
            <a:pPr marL="355600" marR="165100" indent="-342900">
              <a:lnSpc>
                <a:spcPct val="100000"/>
              </a:lnSpc>
              <a:spcBef>
                <a:spcPts val="1645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dirty="0"/>
              <a:t>All borrowed office </a:t>
            </a:r>
            <a:r>
              <a:rPr spc="-5" dirty="0"/>
              <a:t>equipment</a:t>
            </a:r>
            <a:r>
              <a:rPr spc="-90" dirty="0"/>
              <a:t> </a:t>
            </a:r>
            <a:r>
              <a:rPr dirty="0"/>
              <a:t>must  be returned </a:t>
            </a:r>
            <a:r>
              <a:rPr spc="-5" dirty="0"/>
              <a:t>on </a:t>
            </a:r>
            <a:r>
              <a:rPr dirty="0"/>
              <a:t>first day </a:t>
            </a:r>
            <a:r>
              <a:rPr spc="-5" dirty="0"/>
              <a:t>working  </a:t>
            </a:r>
            <a:r>
              <a:rPr dirty="0"/>
              <a:t>back in</a:t>
            </a:r>
            <a:r>
              <a:rPr spc="-15" dirty="0"/>
              <a:t> </a:t>
            </a:r>
            <a:r>
              <a:rPr dirty="0"/>
              <a:t>office.</a:t>
            </a: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100"/>
          </a:p>
          <a:p>
            <a:pPr marL="355600" marR="217804" indent="-342900">
              <a:lnSpc>
                <a:spcPct val="100000"/>
              </a:lnSpc>
              <a:spcBef>
                <a:spcPts val="1650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dirty="0"/>
              <a:t>What </a:t>
            </a:r>
            <a:r>
              <a:rPr spc="-5" dirty="0"/>
              <a:t>equipment </a:t>
            </a:r>
            <a:r>
              <a:rPr dirty="0"/>
              <a:t>would you </a:t>
            </a:r>
            <a:r>
              <a:rPr spc="-5" dirty="0"/>
              <a:t>need</a:t>
            </a:r>
            <a:r>
              <a:rPr spc="-65" dirty="0"/>
              <a:t> </a:t>
            </a:r>
            <a:r>
              <a:rPr dirty="0"/>
              <a:t>at  home?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37527" y="632459"/>
          <a:ext cx="11311890" cy="5810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0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2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2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2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2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821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4411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FB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198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Mon</a:t>
                      </a:r>
                      <a:endParaRPr sz="2800">
                        <a:latin typeface="Trebuchet MS"/>
                        <a:cs typeface="Trebuchet MS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FB86"/>
                    </a:solidFill>
                  </a:tcPr>
                </a:tc>
                <a:tc>
                  <a:txBody>
                    <a:bodyPr/>
                    <a:lstStyle/>
                    <a:p>
                      <a:pPr marL="5645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Tues</a:t>
                      </a:r>
                      <a:endParaRPr sz="2800">
                        <a:latin typeface="Trebuchet MS"/>
                        <a:cs typeface="Trebuchet MS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FB86"/>
                    </a:solidFill>
                  </a:tcPr>
                </a:tc>
                <a:tc>
                  <a:txBody>
                    <a:bodyPr/>
                    <a:lstStyle/>
                    <a:p>
                      <a:pPr marL="5829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Wed</a:t>
                      </a:r>
                      <a:endParaRPr sz="2800">
                        <a:latin typeface="Trebuchet MS"/>
                        <a:cs typeface="Trebuchet MS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FB86"/>
                    </a:solidFill>
                  </a:tcPr>
                </a:tc>
                <a:tc>
                  <a:txBody>
                    <a:bodyPr/>
                    <a:lstStyle/>
                    <a:p>
                      <a:pPr marL="46990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Thurs</a:t>
                      </a:r>
                      <a:endParaRPr sz="2800">
                        <a:latin typeface="Trebuchet MS"/>
                        <a:cs typeface="Trebuchet MS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FB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Fri</a:t>
                      </a:r>
                      <a:endParaRPr sz="2800">
                        <a:latin typeface="Trebuchet MS"/>
                        <a:cs typeface="Trebuchet MS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FB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473"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Trebuchet MS"/>
                          <a:cs typeface="Trebuchet MS"/>
                        </a:rPr>
                        <a:t>J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une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1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340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#1  Jaime 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CE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340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#2  Jaime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334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#1  Lindsay 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CE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334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#2  Lindsay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102171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Lin</a:t>
                      </a:r>
                      <a:r>
                        <a:rPr sz="1800" spc="5" dirty="0"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say 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Jaime  Lisa</a:t>
                      </a:r>
                      <a:r>
                        <a:rPr sz="180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R.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7653"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Trebuchet MS"/>
                          <a:cs typeface="Trebuchet MS"/>
                        </a:rPr>
                        <a:t>J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une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8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340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#2  Lindsay 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CE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340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#1  Lindsay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334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#2  Jaime 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CE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334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#1  Jaime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OPEN FOR</a:t>
                      </a:r>
                      <a:r>
                        <a:rPr sz="18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2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7652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June15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1440" marR="9340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#1  Jaime 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CE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340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#2  Jaime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33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#1  Lindsay 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CE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33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#2  Lindsay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OPEN FOR</a:t>
                      </a:r>
                      <a:r>
                        <a:rPr sz="18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2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F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7602"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Trebuchet MS"/>
                          <a:cs typeface="Trebuchet MS"/>
                        </a:rPr>
                        <a:t>J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une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22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340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#2  Lindsay 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CE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93408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#1  Lindsay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33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#2  Jaime 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CE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334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60" dirty="0">
                          <a:latin typeface="Trebuchet MS"/>
                          <a:cs typeface="Trebuchet MS"/>
                        </a:rPr>
                        <a:t>Team</a:t>
                      </a:r>
                      <a:r>
                        <a:rPr sz="18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#1  Jaime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OPEN FOR</a:t>
                      </a:r>
                      <a:r>
                        <a:rPr sz="1800" spc="-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2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Increased Safety</a:t>
            </a:r>
            <a:r>
              <a:rPr spc="-114" dirty="0"/>
              <a:t> </a:t>
            </a:r>
            <a:r>
              <a:rPr dirty="0"/>
              <a:t>Precautions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7736" y="1554266"/>
            <a:ext cx="6371590" cy="111188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19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Increased sanitation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throughout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the</a:t>
            </a:r>
            <a:r>
              <a:rPr sz="1800" spc="-3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building</a:t>
            </a:r>
            <a:endParaRPr sz="18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815"/>
              </a:spcBef>
              <a:buClr>
                <a:srgbClr val="00FB86"/>
              </a:buClr>
              <a:buSzPct val="78125"/>
              <a:buFont typeface="Wingdings 3"/>
              <a:buChar char=""/>
              <a:tabLst>
                <a:tab pos="756920" algn="l"/>
              </a:tabLst>
            </a:pP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Sanitization stations at each “wing” entrance and in front</a:t>
            </a:r>
            <a:r>
              <a:rPr sz="1600" spc="28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lobby</a:t>
            </a:r>
            <a:endParaRPr sz="16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820"/>
              </a:spcBef>
              <a:buClr>
                <a:srgbClr val="00FB86"/>
              </a:buClr>
              <a:buSzPct val="78125"/>
              <a:buFont typeface="Wingdings 3"/>
              <a:buChar char=""/>
              <a:tabLst>
                <a:tab pos="756920" algn="l"/>
              </a:tabLst>
            </a:pP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Individual offices have dedicated sanitizer</a:t>
            </a:r>
            <a:r>
              <a:rPr sz="1600" spc="18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stations</a:t>
            </a:r>
            <a:endParaRPr sz="1600">
              <a:latin typeface="ZillaSlab-Medium"/>
              <a:cs typeface="ZillaSlab-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336" y="2965819"/>
            <a:ext cx="6437630" cy="145923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1035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81000" algn="l"/>
              </a:tabLst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Increased</a:t>
            </a:r>
            <a:r>
              <a:rPr sz="1800" spc="-3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Cleaning:</a:t>
            </a:r>
            <a:endParaRPr sz="1800">
              <a:latin typeface="ZillaSlab-Medium"/>
              <a:cs typeface="ZillaSlab-Medium"/>
            </a:endParaRPr>
          </a:p>
          <a:p>
            <a:pPr marL="781685" lvl="1" indent="-287020">
              <a:lnSpc>
                <a:spcPct val="100000"/>
              </a:lnSpc>
              <a:spcBef>
                <a:spcPts val="825"/>
              </a:spcBef>
              <a:buClr>
                <a:srgbClr val="00FB86"/>
              </a:buClr>
              <a:buSzPct val="78125"/>
              <a:buFont typeface="Wingdings 3"/>
              <a:buChar char=""/>
              <a:tabLst>
                <a:tab pos="782320" algn="l"/>
              </a:tabLst>
            </a:pP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Wed/Thurs: Individual high-touch surfaces cleaned and</a:t>
            </a:r>
            <a:r>
              <a:rPr sz="1600" spc="2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cleared</a:t>
            </a:r>
            <a:endParaRPr sz="1600">
              <a:latin typeface="ZillaSlab-Medium"/>
              <a:cs typeface="ZillaSlab-Medium"/>
            </a:endParaRPr>
          </a:p>
          <a:p>
            <a:pPr marL="781685" lvl="1" indent="-287020">
              <a:lnSpc>
                <a:spcPct val="100000"/>
              </a:lnSpc>
              <a:spcBef>
                <a:spcPts val="805"/>
              </a:spcBef>
              <a:buClr>
                <a:srgbClr val="00FB86"/>
              </a:buClr>
              <a:buSzPct val="78125"/>
              <a:buFont typeface="Wingdings 3"/>
              <a:buChar char=""/>
              <a:tabLst>
                <a:tab pos="782320" algn="l"/>
              </a:tabLst>
            </a:pP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Every Thursday: Deep-clean of non-porous, high-touch</a:t>
            </a:r>
            <a:r>
              <a:rPr sz="1600" spc="204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surfaces</a:t>
            </a:r>
            <a:endParaRPr sz="1600">
              <a:latin typeface="ZillaSlab-Medium"/>
              <a:cs typeface="ZillaSlab-Medium"/>
            </a:endParaRPr>
          </a:p>
          <a:p>
            <a:pPr marL="781685" lvl="1" indent="-287020">
              <a:lnSpc>
                <a:spcPct val="100000"/>
              </a:lnSpc>
              <a:spcBef>
                <a:spcPts val="805"/>
              </a:spcBef>
              <a:buClr>
                <a:srgbClr val="00FB86"/>
              </a:buClr>
              <a:buSzPct val="78125"/>
              <a:buFont typeface="Wingdings 3"/>
              <a:buChar char=""/>
              <a:tabLst>
                <a:tab pos="782320" algn="l"/>
              </a:tabLst>
            </a:pPr>
            <a:r>
              <a:rPr sz="1600" spc="5" dirty="0">
                <a:solidFill>
                  <a:srgbClr val="FFFFFF"/>
                </a:solidFill>
                <a:latin typeface="ZillaSlab-Medium"/>
                <a:cs typeface="ZillaSlab-Medium"/>
              </a:rPr>
              <a:t>1</a:t>
            </a:r>
            <a:r>
              <a:rPr sz="1575" spc="7" baseline="26455" dirty="0">
                <a:solidFill>
                  <a:srgbClr val="FFFFFF"/>
                </a:solidFill>
                <a:latin typeface="ZillaSlab-Medium"/>
                <a:cs typeface="ZillaSlab-Medium"/>
              </a:rPr>
              <a:t>st </a:t>
            </a: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and </a:t>
            </a:r>
            <a:r>
              <a:rPr sz="1600" spc="5" dirty="0">
                <a:solidFill>
                  <a:srgbClr val="FFFFFF"/>
                </a:solidFill>
                <a:latin typeface="ZillaSlab-Medium"/>
                <a:cs typeface="ZillaSlab-Medium"/>
              </a:rPr>
              <a:t>3</a:t>
            </a:r>
            <a:r>
              <a:rPr sz="1575" spc="7" baseline="26455" dirty="0">
                <a:solidFill>
                  <a:srgbClr val="FFFFFF"/>
                </a:solidFill>
                <a:latin typeface="ZillaSlab-Medium"/>
                <a:cs typeface="ZillaSlab-Medium"/>
              </a:rPr>
              <a:t>rd </a:t>
            </a: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Friday/Saturday: Linda</a:t>
            </a:r>
            <a:r>
              <a:rPr sz="1600" spc="-17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ZillaSlab-Medium"/>
                <a:cs typeface="ZillaSlab-Medium"/>
              </a:rPr>
              <a:t>cleans</a:t>
            </a:r>
            <a:endParaRPr sz="1600">
              <a:latin typeface="ZillaSlab-Medium"/>
              <a:cs typeface="ZillaSlab-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7736" y="4845557"/>
            <a:ext cx="6859905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5080" indent="-342900">
              <a:lnSpc>
                <a:spcPts val="1939"/>
              </a:lnSpc>
              <a:spcBef>
                <a:spcPts val="345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Increased air flow to buildings: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open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windows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encouraged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and</a:t>
            </a:r>
            <a:r>
              <a:rPr sz="1800" spc="-1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air  filters to be changed more</a:t>
            </a:r>
            <a:r>
              <a:rPr sz="1800" spc="-5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frequently.</a:t>
            </a:r>
            <a:endParaRPr sz="1800">
              <a:latin typeface="ZillaSlab-Medium"/>
              <a:cs typeface="ZillaSlab-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7736" y="5839155"/>
            <a:ext cx="7321550" cy="54737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5080" indent="-342900">
              <a:lnSpc>
                <a:spcPts val="1950"/>
              </a:lnSpc>
              <a:spcBef>
                <a:spcPts val="340"/>
              </a:spcBef>
              <a:buClr>
                <a:srgbClr val="00FB86"/>
              </a:buClr>
              <a:buSzPct val="80555"/>
              <a:buFont typeface="Wingdings 3"/>
              <a:buChar char=""/>
              <a:tabLst>
                <a:tab pos="355600" algn="l"/>
              </a:tabLst>
            </a:pP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Masks required in hallways and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group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spaces.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You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can bring your</a:t>
            </a:r>
            <a:r>
              <a:rPr sz="1800" spc="-15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own  mask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or use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the one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provided </a:t>
            </a:r>
            <a:r>
              <a:rPr sz="1800" dirty="0">
                <a:solidFill>
                  <a:srgbClr val="FFFFFF"/>
                </a:solidFill>
                <a:latin typeface="ZillaSlab-Medium"/>
                <a:cs typeface="ZillaSlab-Medium"/>
              </a:rPr>
              <a:t>by</a:t>
            </a:r>
            <a:r>
              <a:rPr sz="1800" spc="-1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ZillaSlab-Medium"/>
                <a:cs typeface="ZillaSlab-Medium"/>
              </a:rPr>
              <a:t>BBBS.</a:t>
            </a:r>
            <a:endParaRPr sz="1800">
              <a:latin typeface="ZillaSlab-Medium"/>
              <a:cs typeface="ZillaSlab-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19286" y="3650996"/>
            <a:ext cx="2740660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FRIDAY: HIGH TOUCH</a:t>
            </a:r>
            <a:r>
              <a:rPr sz="1400" spc="-13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SURFACES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Tabletops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Doorknobs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Light</a:t>
            </a:r>
            <a:r>
              <a:rPr sz="1400" spc="-2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switches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Chairs</a:t>
            </a:r>
            <a:endParaRPr sz="1400">
              <a:latin typeface="ZillaSlab-Medium"/>
              <a:cs typeface="ZillaSlab-Medium"/>
            </a:endParaRPr>
          </a:p>
          <a:p>
            <a:pPr marL="299085" marR="2540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Bathroom/Kitchen handles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and 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fixtures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Bathroom/Kitchen</a:t>
            </a:r>
            <a:r>
              <a:rPr sz="1400" spc="-2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countertops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Toilet handles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and</a:t>
            </a:r>
            <a:r>
              <a:rPr sz="1400" spc="-5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lids</a:t>
            </a:r>
            <a:endParaRPr sz="1400">
              <a:latin typeface="ZillaSlab-Medium"/>
              <a:cs typeface="ZillaSlab-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75091" y="1148588"/>
            <a:ext cx="2962275" cy="173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PERSONAL HIGH TOUCH</a:t>
            </a:r>
            <a:r>
              <a:rPr sz="1400" spc="-12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SURFACES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Phones and</a:t>
            </a:r>
            <a:r>
              <a:rPr sz="1400" spc="-2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Headphones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Keyboards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Mice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Computer screens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Desktops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Window</a:t>
            </a:r>
            <a:r>
              <a:rPr sz="1400" spc="-1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ZillaSlab-Medium"/>
                <a:cs typeface="ZillaSlab-Medium"/>
              </a:rPr>
              <a:t>switch</a:t>
            </a:r>
            <a:endParaRPr sz="1400">
              <a:latin typeface="ZillaSlab-Medium"/>
              <a:cs typeface="ZillaSlab-Medium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FFFFFF"/>
                </a:solidFill>
                <a:latin typeface="ZillaSlab-Medium"/>
                <a:cs typeface="ZillaSlab-Medium"/>
              </a:rPr>
              <a:t>Garbage</a:t>
            </a:r>
            <a:endParaRPr sz="1400">
              <a:latin typeface="ZillaSlab-Medium"/>
              <a:cs typeface="ZillaSlab-Medium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43242" y="2445892"/>
            <a:ext cx="981075" cy="942340"/>
          </a:xfrm>
          <a:custGeom>
            <a:avLst/>
            <a:gdLst/>
            <a:ahLst/>
            <a:cxnLst/>
            <a:rect l="l" t="t" r="r" b="b"/>
            <a:pathLst>
              <a:path w="981075" h="942339">
                <a:moveTo>
                  <a:pt x="274447" y="0"/>
                </a:moveTo>
                <a:lnTo>
                  <a:pt x="418591" y="224662"/>
                </a:lnTo>
                <a:lnTo>
                  <a:pt x="0" y="493014"/>
                </a:lnTo>
                <a:lnTo>
                  <a:pt x="288035" y="942340"/>
                </a:lnTo>
                <a:lnTo>
                  <a:pt x="706627" y="673989"/>
                </a:lnTo>
                <a:lnTo>
                  <a:pt x="891475" y="673989"/>
                </a:lnTo>
                <a:lnTo>
                  <a:pt x="981075" y="180975"/>
                </a:lnTo>
                <a:lnTo>
                  <a:pt x="274447" y="0"/>
                </a:lnTo>
                <a:close/>
              </a:path>
              <a:path w="981075" h="942339">
                <a:moveTo>
                  <a:pt x="891475" y="673989"/>
                </a:moveTo>
                <a:lnTo>
                  <a:pt x="706627" y="673989"/>
                </a:lnTo>
                <a:lnTo>
                  <a:pt x="850646" y="898652"/>
                </a:lnTo>
                <a:lnTo>
                  <a:pt x="891475" y="673989"/>
                </a:lnTo>
                <a:close/>
              </a:path>
            </a:pathLst>
          </a:custGeom>
          <a:solidFill>
            <a:srgbClr val="00FB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43242" y="2445892"/>
            <a:ext cx="981075" cy="942340"/>
          </a:xfrm>
          <a:custGeom>
            <a:avLst/>
            <a:gdLst/>
            <a:ahLst/>
            <a:cxnLst/>
            <a:rect l="l" t="t" r="r" b="b"/>
            <a:pathLst>
              <a:path w="981075" h="942339">
                <a:moveTo>
                  <a:pt x="0" y="493014"/>
                </a:moveTo>
                <a:lnTo>
                  <a:pt x="418591" y="224662"/>
                </a:lnTo>
                <a:lnTo>
                  <a:pt x="274447" y="0"/>
                </a:lnTo>
                <a:lnTo>
                  <a:pt x="981075" y="180975"/>
                </a:lnTo>
                <a:lnTo>
                  <a:pt x="850646" y="898652"/>
                </a:lnTo>
                <a:lnTo>
                  <a:pt x="706627" y="673989"/>
                </a:lnTo>
                <a:lnTo>
                  <a:pt x="288035" y="942340"/>
                </a:lnTo>
                <a:lnTo>
                  <a:pt x="0" y="493014"/>
                </a:lnTo>
                <a:close/>
              </a:path>
            </a:pathLst>
          </a:custGeom>
          <a:ln w="19050">
            <a:solidFill>
              <a:srgbClr val="00B8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89013" y="3931284"/>
            <a:ext cx="1026160" cy="1005840"/>
          </a:xfrm>
          <a:custGeom>
            <a:avLst/>
            <a:gdLst/>
            <a:ahLst/>
            <a:cxnLst/>
            <a:rect l="l" t="t" r="r" b="b"/>
            <a:pathLst>
              <a:path w="1026159" h="1005839">
                <a:moveTo>
                  <a:pt x="179704" y="83946"/>
                </a:moveTo>
                <a:lnTo>
                  <a:pt x="0" y="586613"/>
                </a:lnTo>
                <a:lnTo>
                  <a:pt x="468121" y="753998"/>
                </a:lnTo>
                <a:lnTo>
                  <a:pt x="378332" y="1005332"/>
                </a:lnTo>
                <a:lnTo>
                  <a:pt x="1026159" y="670051"/>
                </a:lnTo>
                <a:lnTo>
                  <a:pt x="845926" y="251332"/>
                </a:lnTo>
                <a:lnTo>
                  <a:pt x="647826" y="251332"/>
                </a:lnTo>
                <a:lnTo>
                  <a:pt x="179704" y="83946"/>
                </a:lnTo>
                <a:close/>
              </a:path>
              <a:path w="1026159" h="1005839">
                <a:moveTo>
                  <a:pt x="737742" y="0"/>
                </a:moveTo>
                <a:lnTo>
                  <a:pt x="647826" y="251332"/>
                </a:lnTo>
                <a:lnTo>
                  <a:pt x="845926" y="251332"/>
                </a:lnTo>
                <a:lnTo>
                  <a:pt x="737742" y="0"/>
                </a:lnTo>
                <a:close/>
              </a:path>
            </a:pathLst>
          </a:custGeom>
          <a:solidFill>
            <a:srgbClr val="00FB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89013" y="3931284"/>
            <a:ext cx="1026160" cy="1005840"/>
          </a:xfrm>
          <a:custGeom>
            <a:avLst/>
            <a:gdLst/>
            <a:ahLst/>
            <a:cxnLst/>
            <a:rect l="l" t="t" r="r" b="b"/>
            <a:pathLst>
              <a:path w="1026159" h="1005839">
                <a:moveTo>
                  <a:pt x="179704" y="83946"/>
                </a:moveTo>
                <a:lnTo>
                  <a:pt x="647826" y="251332"/>
                </a:lnTo>
                <a:lnTo>
                  <a:pt x="737742" y="0"/>
                </a:lnTo>
                <a:lnTo>
                  <a:pt x="1026159" y="670051"/>
                </a:lnTo>
                <a:lnTo>
                  <a:pt x="378332" y="1005332"/>
                </a:lnTo>
                <a:lnTo>
                  <a:pt x="468121" y="753998"/>
                </a:lnTo>
                <a:lnTo>
                  <a:pt x="0" y="586613"/>
                </a:lnTo>
                <a:lnTo>
                  <a:pt x="179704" y="83946"/>
                </a:lnTo>
                <a:close/>
              </a:path>
            </a:pathLst>
          </a:custGeom>
          <a:ln w="19050">
            <a:solidFill>
              <a:srgbClr val="00B8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82193"/>
            <a:ext cx="363283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Groups</a:t>
            </a:r>
            <a:r>
              <a:rPr spc="-85" dirty="0"/>
              <a:t> </a:t>
            </a:r>
            <a:r>
              <a:rPr dirty="0"/>
              <a:t>Precautions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806320"/>
            <a:ext cx="10400665" cy="42729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00FB86"/>
              </a:buClr>
              <a:buSzPct val="79411"/>
              <a:buFont typeface="Wingdings 3"/>
              <a:buChar char=""/>
              <a:tabLst>
                <a:tab pos="355600" algn="l"/>
              </a:tabLst>
            </a:pP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Only 2 people in kitchen at a given</a:t>
            </a:r>
            <a:r>
              <a:rPr sz="1700" spc="-12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time.</a:t>
            </a:r>
            <a:endParaRPr sz="17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0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225"/>
              </a:spcBef>
              <a:buClr>
                <a:srgbClr val="00FB86"/>
              </a:buClr>
              <a:buSzPct val="79411"/>
              <a:buFont typeface="Wingdings 3"/>
              <a:buChar char=""/>
              <a:tabLst>
                <a:tab pos="355600" algn="l"/>
              </a:tabLst>
            </a:pP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External gatherings: Must still uphold 6 ft social distancing</a:t>
            </a:r>
            <a:r>
              <a:rPr sz="1700" spc="-19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requirement.</a:t>
            </a:r>
            <a:endParaRPr sz="17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2000">
              <a:latin typeface="ZillaSlab-Medium"/>
              <a:cs typeface="ZillaSlab-Medium"/>
            </a:endParaRPr>
          </a:p>
          <a:p>
            <a:pPr marL="355600" indent="-342900">
              <a:lnSpc>
                <a:spcPts val="1939"/>
              </a:lnSpc>
              <a:spcBef>
                <a:spcPts val="1235"/>
              </a:spcBef>
              <a:buClr>
                <a:srgbClr val="00FB86"/>
              </a:buClr>
              <a:buSzPct val="79411"/>
              <a:buFont typeface="Wingdings 3"/>
              <a:buChar char=""/>
              <a:tabLst>
                <a:tab pos="355600" algn="l"/>
              </a:tabLst>
            </a:pP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No public </a:t>
            </a:r>
            <a:r>
              <a:rPr sz="1700" spc="-5" dirty="0">
                <a:solidFill>
                  <a:srgbClr val="FFFFFF"/>
                </a:solidFill>
                <a:latin typeface="ZillaSlab-Medium"/>
                <a:cs typeface="ZillaSlab-Medium"/>
              </a:rPr>
              <a:t>coffee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or “group </a:t>
            </a:r>
            <a:r>
              <a:rPr sz="1700" spc="-5" dirty="0">
                <a:solidFill>
                  <a:srgbClr val="FFFFFF"/>
                </a:solidFill>
                <a:latin typeface="ZillaSlab-Medium"/>
                <a:cs typeface="ZillaSlab-Medium"/>
              </a:rPr>
              <a:t>food”—Keurig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will be moved to </a:t>
            </a:r>
            <a:r>
              <a:rPr sz="1700" spc="-5" dirty="0">
                <a:solidFill>
                  <a:srgbClr val="FFFFFF"/>
                </a:solidFill>
                <a:latin typeface="ZillaSlab-Medium"/>
                <a:cs typeface="ZillaSlab-Medium"/>
              </a:rPr>
              <a:t>conference room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with cleaning wipes </a:t>
            </a:r>
            <a:r>
              <a:rPr sz="1700" spc="-5" dirty="0">
                <a:solidFill>
                  <a:srgbClr val="FFFFFF"/>
                </a:solidFill>
                <a:latin typeface="ZillaSlab-Medium"/>
                <a:cs typeface="ZillaSlab-Medium"/>
              </a:rPr>
              <a:t>for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prior</a:t>
            </a:r>
            <a:r>
              <a:rPr sz="1700" spc="-18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to</a:t>
            </a:r>
            <a:endParaRPr sz="1700">
              <a:latin typeface="ZillaSlab-Medium"/>
              <a:cs typeface="ZillaSlab-Medium"/>
            </a:endParaRPr>
          </a:p>
          <a:p>
            <a:pPr marL="355600">
              <a:lnSpc>
                <a:spcPts val="1939"/>
              </a:lnSpc>
            </a:pP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and after</a:t>
            </a:r>
            <a:r>
              <a:rPr sz="1700" spc="-4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use</a:t>
            </a:r>
            <a:endParaRPr sz="1700">
              <a:latin typeface="ZillaSlab-Medium"/>
              <a:cs typeface="ZillaSlab-Medium"/>
            </a:endParaRPr>
          </a:p>
          <a:p>
            <a:pPr>
              <a:lnSpc>
                <a:spcPct val="100000"/>
              </a:lnSpc>
            </a:pPr>
            <a:endParaRPr sz="2000">
              <a:latin typeface="ZillaSlab-Medium"/>
              <a:cs typeface="ZillaSlab-Medium"/>
            </a:endParaRPr>
          </a:p>
          <a:p>
            <a:pPr marL="355600" indent="-342900">
              <a:lnSpc>
                <a:spcPct val="100000"/>
              </a:lnSpc>
              <a:spcBef>
                <a:spcPts val="1240"/>
              </a:spcBef>
              <a:buClr>
                <a:srgbClr val="00FB86"/>
              </a:buClr>
              <a:buSzPct val="79411"/>
              <a:buFont typeface="Wingdings 3"/>
              <a:buChar char=""/>
              <a:tabLst>
                <a:tab pos="355600" algn="l"/>
              </a:tabLst>
            </a:pPr>
            <a:r>
              <a:rPr sz="1700" spc="-5" dirty="0">
                <a:solidFill>
                  <a:srgbClr val="FFFFFF"/>
                </a:solidFill>
                <a:latin typeface="ZillaSlab-Medium"/>
                <a:cs typeface="ZillaSlab-Medium"/>
              </a:rPr>
              <a:t>Conference room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will have no </a:t>
            </a:r>
            <a:r>
              <a:rPr sz="1700" spc="-5" dirty="0">
                <a:solidFill>
                  <a:srgbClr val="FFFFFF"/>
                </a:solidFill>
                <a:latin typeface="ZillaSlab-Medium"/>
                <a:cs typeface="ZillaSlab-Medium"/>
              </a:rPr>
              <a:t>more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than 6 individuals at any given</a:t>
            </a:r>
            <a:r>
              <a:rPr sz="1700" spc="-16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time</a:t>
            </a:r>
            <a:endParaRPr sz="17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825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756920" algn="l"/>
              </a:tabLst>
            </a:pPr>
            <a:r>
              <a:rPr sz="1500" dirty="0">
                <a:solidFill>
                  <a:srgbClr val="FFFFFF"/>
                </a:solidFill>
                <a:latin typeface="ZillaSlab-Medium"/>
                <a:cs typeface="ZillaSlab-Medium"/>
              </a:rPr>
              <a:t>Chairs will be </a:t>
            </a:r>
            <a:r>
              <a:rPr sz="1500" spc="-5" dirty="0">
                <a:solidFill>
                  <a:srgbClr val="FFFFFF"/>
                </a:solidFill>
                <a:latin typeface="ZillaSlab-Medium"/>
                <a:cs typeface="ZillaSlab-Medium"/>
              </a:rPr>
              <a:t>removed </a:t>
            </a:r>
            <a:r>
              <a:rPr sz="1500" dirty="0">
                <a:solidFill>
                  <a:srgbClr val="FFFFFF"/>
                </a:solidFill>
                <a:latin typeface="ZillaSlab-Medium"/>
                <a:cs typeface="ZillaSlab-Medium"/>
              </a:rPr>
              <a:t>for </a:t>
            </a:r>
            <a:r>
              <a:rPr sz="1500" spc="-5" dirty="0">
                <a:solidFill>
                  <a:srgbClr val="FFFFFF"/>
                </a:solidFill>
                <a:latin typeface="ZillaSlab-Medium"/>
                <a:cs typeface="ZillaSlab-Medium"/>
              </a:rPr>
              <a:t>maximum benefit. </a:t>
            </a:r>
            <a:r>
              <a:rPr sz="1500" dirty="0">
                <a:solidFill>
                  <a:srgbClr val="FFFFFF"/>
                </a:solidFill>
                <a:latin typeface="ZillaSlab-Medium"/>
                <a:cs typeface="ZillaSlab-Medium"/>
              </a:rPr>
              <a:t>Please </a:t>
            </a:r>
            <a:r>
              <a:rPr sz="1500" spc="-5" dirty="0">
                <a:solidFill>
                  <a:srgbClr val="FFFFFF"/>
                </a:solidFill>
                <a:latin typeface="ZillaSlab-Medium"/>
                <a:cs typeface="ZillaSlab-Medium"/>
              </a:rPr>
              <a:t>do not add</a:t>
            </a:r>
            <a:r>
              <a:rPr sz="1500" spc="6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500" dirty="0">
                <a:solidFill>
                  <a:srgbClr val="FFFFFF"/>
                </a:solidFill>
                <a:latin typeface="ZillaSlab-Medium"/>
                <a:cs typeface="ZillaSlab-Medium"/>
              </a:rPr>
              <a:t>chairs</a:t>
            </a:r>
            <a:endParaRPr sz="1500">
              <a:latin typeface="ZillaSlab-Medium"/>
              <a:cs typeface="ZillaSlab-Medium"/>
            </a:endParaRPr>
          </a:p>
          <a:p>
            <a:pPr marL="756285" lvl="1" indent="-287020">
              <a:lnSpc>
                <a:spcPct val="100000"/>
              </a:lnSpc>
              <a:spcBef>
                <a:spcPts val="830"/>
              </a:spcBef>
              <a:buClr>
                <a:srgbClr val="00FB86"/>
              </a:buClr>
              <a:buSzPct val="80000"/>
              <a:buFont typeface="Wingdings 3"/>
              <a:buChar char=""/>
              <a:tabLst>
                <a:tab pos="756920" algn="l"/>
              </a:tabLst>
            </a:pPr>
            <a:r>
              <a:rPr sz="1500" spc="-5" dirty="0">
                <a:solidFill>
                  <a:srgbClr val="FFFFFF"/>
                </a:solidFill>
                <a:latin typeface="ZillaSlab-Medium"/>
                <a:cs typeface="ZillaSlab-Medium"/>
              </a:rPr>
              <a:t>Sanitation area </a:t>
            </a:r>
            <a:r>
              <a:rPr sz="1500" dirty="0">
                <a:solidFill>
                  <a:srgbClr val="FFFFFF"/>
                </a:solidFill>
                <a:latin typeface="ZillaSlab-Medium"/>
                <a:cs typeface="ZillaSlab-Medium"/>
              </a:rPr>
              <a:t>will be provided with </a:t>
            </a:r>
            <a:r>
              <a:rPr sz="1500" spc="-5" dirty="0">
                <a:solidFill>
                  <a:srgbClr val="FFFFFF"/>
                </a:solidFill>
                <a:latin typeface="ZillaSlab-Medium"/>
                <a:cs typeface="ZillaSlab-Medium"/>
              </a:rPr>
              <a:t>expectation to sanitize before and after each</a:t>
            </a:r>
            <a:r>
              <a:rPr sz="1500" spc="1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500" spc="-5" dirty="0">
                <a:solidFill>
                  <a:srgbClr val="FFFFFF"/>
                </a:solidFill>
                <a:latin typeface="ZillaSlab-Medium"/>
                <a:cs typeface="ZillaSlab-Medium"/>
              </a:rPr>
              <a:t>meeting</a:t>
            </a:r>
            <a:endParaRPr sz="1500">
              <a:latin typeface="ZillaSlab-Medium"/>
              <a:cs typeface="ZillaSlab-Medium"/>
            </a:endParaRPr>
          </a:p>
          <a:p>
            <a:pPr lvl="1">
              <a:lnSpc>
                <a:spcPct val="100000"/>
              </a:lnSpc>
              <a:buClr>
                <a:srgbClr val="00FB86"/>
              </a:buClr>
              <a:buFont typeface="Wingdings 3"/>
              <a:buChar char=""/>
            </a:pPr>
            <a:endParaRPr sz="1800">
              <a:latin typeface="ZillaSlab-Medium"/>
              <a:cs typeface="ZillaSlab-Medium"/>
            </a:endParaRPr>
          </a:p>
          <a:p>
            <a:pPr marL="355600" marR="447040" indent="-342900">
              <a:lnSpc>
                <a:spcPts val="1850"/>
              </a:lnSpc>
              <a:spcBef>
                <a:spcPts val="1460"/>
              </a:spcBef>
              <a:buClr>
                <a:srgbClr val="00FB86"/>
              </a:buClr>
              <a:buSzPct val="79411"/>
              <a:buFont typeface="Wingdings 3"/>
              <a:buChar char=""/>
              <a:tabLst>
                <a:tab pos="355600" algn="l"/>
              </a:tabLst>
            </a:pP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Team meetings will still have a Zoom link </a:t>
            </a:r>
            <a:r>
              <a:rPr sz="1700" spc="-5" dirty="0">
                <a:solidFill>
                  <a:srgbClr val="FFFFFF"/>
                </a:solidFill>
                <a:latin typeface="ZillaSlab-Medium"/>
                <a:cs typeface="ZillaSlab-Medium"/>
              </a:rPr>
              <a:t>for those who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prefer to call in and/or if </a:t>
            </a:r>
            <a:r>
              <a:rPr sz="1700" spc="-5" dirty="0">
                <a:solidFill>
                  <a:srgbClr val="FFFFFF"/>
                </a:solidFill>
                <a:latin typeface="ZillaSlab-Medium"/>
                <a:cs typeface="ZillaSlab-Medium"/>
              </a:rPr>
              <a:t>there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are </a:t>
            </a:r>
            <a:r>
              <a:rPr sz="1700" spc="-5" dirty="0">
                <a:solidFill>
                  <a:srgbClr val="FFFFFF"/>
                </a:solidFill>
                <a:latin typeface="ZillaSlab-Medium"/>
                <a:cs typeface="ZillaSlab-Medium"/>
              </a:rPr>
              <a:t>more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than</a:t>
            </a:r>
            <a:r>
              <a:rPr sz="1700" spc="-175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6  people involved in the</a:t>
            </a:r>
            <a:r>
              <a:rPr sz="1700" spc="-70" dirty="0">
                <a:solidFill>
                  <a:srgbClr val="FFFFFF"/>
                </a:solidFill>
                <a:latin typeface="ZillaSlab-Medium"/>
                <a:cs typeface="ZillaSlab-Medium"/>
              </a:rPr>
              <a:t> </a:t>
            </a:r>
            <a:r>
              <a:rPr sz="1700" dirty="0">
                <a:solidFill>
                  <a:srgbClr val="FFFFFF"/>
                </a:solidFill>
                <a:latin typeface="ZillaSlab-Medium"/>
                <a:cs typeface="ZillaSlab-Medium"/>
              </a:rPr>
              <a:t>meeting.</a:t>
            </a:r>
            <a:endParaRPr sz="1700">
              <a:latin typeface="ZillaSlab-Medium"/>
              <a:cs typeface="ZillaSlab-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1285</Words>
  <Application>Microsoft Macintosh PowerPoint</Application>
  <PresentationFormat>Widescreen</PresentationFormat>
  <Paragraphs>185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Steelfish</vt:lpstr>
      <vt:lpstr>Times New Roman</vt:lpstr>
      <vt:lpstr>Trebuchet MS</vt:lpstr>
      <vt:lpstr>Wingdings 3</vt:lpstr>
      <vt:lpstr>ZillaSlab-Medium</vt:lpstr>
      <vt:lpstr>ZillaSlab-MediumItalic</vt:lpstr>
      <vt:lpstr>Office Theme</vt:lpstr>
      <vt:lpstr>Transitioning back  to the workplace</vt:lpstr>
      <vt:lpstr>Thoughtful Transition</vt:lpstr>
      <vt:lpstr>PowerPoint Presentation</vt:lpstr>
      <vt:lpstr>Thoughtful Transition*</vt:lpstr>
      <vt:lpstr>Current and Future Use of Remote Working</vt:lpstr>
      <vt:lpstr>Phase 1</vt:lpstr>
      <vt:lpstr>PowerPoint Presentation</vt:lpstr>
      <vt:lpstr>Increased Safety Precautions</vt:lpstr>
      <vt:lpstr>Groups Precautions</vt:lpstr>
      <vt:lpstr>Health Screenings</vt:lpstr>
      <vt:lpstr>Daily Practices In Office</vt:lpstr>
      <vt:lpstr>Personal Protective Equipment</vt:lpstr>
      <vt:lpstr>Personal Workspaces</vt:lpstr>
      <vt:lpstr>Visitors</vt:lpstr>
      <vt:lpstr>PowerPoint Presentation</vt:lpstr>
      <vt:lpstr>Remember….</vt:lpstr>
      <vt:lpstr>PowerPoint Presentation</vt:lpstr>
      <vt:lpstr>PowerPoint Presentation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Brothers Big Sisters of East Central Wisconsin</dc:title>
  <dc:creator>Lindsay Fenlon</dc:creator>
  <cp:lastModifiedBy>Denise Wittstock</cp:lastModifiedBy>
  <cp:revision>1</cp:revision>
  <dcterms:created xsi:type="dcterms:W3CDTF">2020-06-02T14:15:41Z</dcterms:created>
  <dcterms:modified xsi:type="dcterms:W3CDTF">2020-06-02T14:16:16Z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2020-06-02T00:00:00Z</vt:filetime>
  </property>
</Properties>
</file>