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48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56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C5F8-BB71-437A-B3C8-F1ADDC7E68C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3823E2-9047-4D29-B68D-EF7E5405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852C-A27B-4D99-BEF7-764707089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24" y="189381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Candid Conversation w/</a:t>
            </a:r>
            <a:br>
              <a:rPr lang="en-US" dirty="0"/>
            </a:br>
            <a:r>
              <a:rPr lang="en-US" dirty="0"/>
              <a:t>Chad Pelishek, Director of Planning and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9C8B9-22D9-4CCC-9B47-49B311CC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4318631"/>
            <a:ext cx="1981256" cy="19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9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FD80-D971-411C-BA8D-2790FACF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Administered by City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C407-D347-4C11-86D2-B59D968D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CDBG Program- ~$920,000 per year.</a:t>
            </a:r>
          </a:p>
          <a:p>
            <a:pPr lvl="1"/>
            <a:r>
              <a:rPr lang="en-US" dirty="0"/>
              <a:t>Historic Preservation Grants, Public Service Grants</a:t>
            </a:r>
          </a:p>
          <a:p>
            <a:r>
              <a:rPr lang="en-US" dirty="0"/>
              <a:t>Revolving Loan Funds - ~$600,000 per year (Housing and Business related)</a:t>
            </a:r>
          </a:p>
          <a:p>
            <a:r>
              <a:rPr lang="en-US" dirty="0"/>
              <a:t>City funded Upper Floor and Façade Programs- $650,000</a:t>
            </a:r>
          </a:p>
          <a:p>
            <a:r>
              <a:rPr lang="en-US" dirty="0"/>
              <a:t>Other Grants</a:t>
            </a:r>
          </a:p>
          <a:p>
            <a:pPr lvl="1"/>
            <a:r>
              <a:rPr lang="en-US" dirty="0"/>
              <a:t>CDBG-CV2 funds from the State of Wisconsin-  $242,000</a:t>
            </a:r>
          </a:p>
          <a:p>
            <a:pPr lvl="1"/>
            <a:r>
              <a:rPr lang="en-US" dirty="0"/>
              <a:t>US Fish and Wildlife funding for Evergreen and Kiwanis Park Projects- $196,000</a:t>
            </a:r>
          </a:p>
          <a:p>
            <a:pPr lvl="1"/>
            <a:r>
              <a:rPr lang="en-US" dirty="0"/>
              <a:t>AARP Community Challenge grants- $15,000</a:t>
            </a:r>
          </a:p>
          <a:p>
            <a:pPr lvl="1"/>
            <a:r>
              <a:rPr lang="en-US" dirty="0"/>
              <a:t>Bloomberg Asphalt Art Grant - $20,000</a:t>
            </a:r>
          </a:p>
          <a:p>
            <a:pPr lvl="1"/>
            <a:r>
              <a:rPr lang="en-US" dirty="0"/>
              <a:t>Coastal Management Grants- (ADA kayak launch at Kiwanis Park)</a:t>
            </a:r>
          </a:p>
          <a:p>
            <a:pPr lvl="1"/>
            <a:r>
              <a:rPr lang="en-US" dirty="0"/>
              <a:t>Sheboygan County Stewardship Grants (Kiwanis Park Trail)</a:t>
            </a:r>
          </a:p>
          <a:p>
            <a:pPr lvl="1"/>
            <a:r>
              <a:rPr lang="en-US" dirty="0"/>
              <a:t>State DNR and Federal HUD and EPA Grants- Various Projects (i.e. Beach restoration, streets, etc.)</a:t>
            </a:r>
          </a:p>
          <a:p>
            <a:pPr lvl="1"/>
            <a:r>
              <a:rPr lang="en-US" dirty="0"/>
              <a:t>Foundation Grants (Tony Hawk Foundation- Skate Park)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0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00E1-F612-4F3B-B881-5B3CD77B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keeps me up at night?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4B53-D4F3-4399-BA27-793D76CE5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in the </a:t>
            </a:r>
            <a:r>
              <a:rPr lang="en-US" dirty="0" err="1"/>
              <a:t>SouthPointe</a:t>
            </a:r>
            <a:r>
              <a:rPr lang="en-US" dirty="0"/>
              <a:t> Enterprise Campus to be able to make the debt service payments of approximately $500,000 annually.  </a:t>
            </a:r>
          </a:p>
          <a:p>
            <a:pPr lvl="1"/>
            <a:r>
              <a:rPr lang="en-US" dirty="0"/>
              <a:t>Payment would come from new development and taxes paid by the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384E2-4F14-4FD9-BCAE-694A7A648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50" y="3429000"/>
            <a:ext cx="5846196" cy="32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87A5-ADF2-4557-A755-127FF8A8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City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8A9C-49D6-495E-ABE4-98DE5719F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Planning and Development is made up of the four full-time staff members.</a:t>
            </a:r>
          </a:p>
          <a:p>
            <a:r>
              <a:rPr lang="en-US" dirty="0"/>
              <a:t>In order to accomplish economic and community development tasks we need outside partners.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Sheboygan County Economic Development Corporation</a:t>
            </a:r>
          </a:p>
          <a:p>
            <a:pPr lvl="1"/>
            <a:r>
              <a:rPr lang="en-US" dirty="0"/>
              <a:t>Sheboygan County Chamber of Commerce</a:t>
            </a:r>
          </a:p>
          <a:p>
            <a:pPr lvl="1"/>
            <a:r>
              <a:rPr lang="en-US" dirty="0"/>
              <a:t>Visit Sheboygan</a:t>
            </a:r>
          </a:p>
          <a:p>
            <a:pPr lvl="1"/>
            <a:r>
              <a:rPr lang="en-US" dirty="0"/>
              <a:t>Harbor Centre Business Improvement District</a:t>
            </a:r>
          </a:p>
          <a:p>
            <a:pPr lvl="1"/>
            <a:r>
              <a:rPr lang="en-US" dirty="0"/>
              <a:t>Neighborhood Associations (12 currently), Sheboygan Police Dept, Sheboygan Neighborhood Pride</a:t>
            </a:r>
          </a:p>
          <a:p>
            <a:pPr lvl="1"/>
            <a:r>
              <a:rPr lang="en-US" dirty="0"/>
              <a:t>Non-Profits working in the Community Development world…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109E-ECB2-497F-A747-169DC758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Non-Profits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1176-D78B-4078-AF5F-ED4BCDAD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Neighborhood Events- Rock the Block</a:t>
            </a:r>
          </a:p>
          <a:p>
            <a:r>
              <a:rPr lang="en-US" dirty="0"/>
              <a:t>City Green programming- JMKAC, Visit Sheboygan, Mead Public Library, Community Recreation Department. </a:t>
            </a:r>
          </a:p>
          <a:p>
            <a:r>
              <a:rPr lang="en-US" dirty="0"/>
              <a:t>Placemaking projects</a:t>
            </a:r>
          </a:p>
          <a:p>
            <a:r>
              <a:rPr lang="en-US" dirty="0"/>
              <a:t>Serving on community development city committees.</a:t>
            </a:r>
          </a:p>
          <a:p>
            <a:r>
              <a:rPr lang="en-US" dirty="0"/>
              <a:t>City of Sheboygan funds numerous non-profits to help meet the requirement of CDBG funding.</a:t>
            </a:r>
          </a:p>
          <a:p>
            <a:pPr lvl="1"/>
            <a:r>
              <a:rPr lang="en-US" dirty="0"/>
              <a:t>Yearly funds for mental health, domestic shelters, homeless shelters, budget counseling, childcare,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044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58F9-8B0B-4476-BE1E-29B40928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Non-Profits do to help the 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D69-2D31-492B-ACA6-67D4902C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information and ideas</a:t>
            </a:r>
          </a:p>
          <a:p>
            <a:pPr lvl="1"/>
            <a:r>
              <a:rPr lang="en-US" dirty="0"/>
              <a:t>Even if the idea may not seem feasible, share information with Development staff who knows what will happen.</a:t>
            </a:r>
          </a:p>
          <a:p>
            <a:pPr lvl="1"/>
            <a:r>
              <a:rPr lang="en-US" dirty="0"/>
              <a:t>Partner on the projects- City has a diverse funding streams</a:t>
            </a:r>
          </a:p>
          <a:p>
            <a:pPr lvl="1"/>
            <a:r>
              <a:rPr lang="en-US" dirty="0"/>
              <a:t>Can administer programs that City staff does not have expertise in.  (Lakeshore CAP administering a mortgage/utility assistance program with COVID funds)</a:t>
            </a:r>
          </a:p>
          <a:p>
            <a:pPr lvl="1"/>
            <a:r>
              <a:rPr lang="en-US" dirty="0"/>
              <a:t>Recommend policy changes that would help with a particular topic in the community.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9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AB-BAF6-499D-A676-19D2AA7B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(team) most proud of?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F6E-5D0C-45CE-B029-0674D55C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to make Sheboygan a great place to live, work and play.</a:t>
            </a:r>
          </a:p>
          <a:p>
            <a:r>
              <a:rPr lang="en-US" dirty="0"/>
              <a:t>New development over the past 13 years.</a:t>
            </a:r>
          </a:p>
          <a:p>
            <a:pPr lvl="1"/>
            <a:r>
              <a:rPr lang="en-US" dirty="0"/>
              <a:t>New Multi-Family Housing- $162 million over six years</a:t>
            </a:r>
          </a:p>
          <a:p>
            <a:pPr lvl="1"/>
            <a:r>
              <a:rPr lang="en-US" dirty="0"/>
              <a:t>City Green Development</a:t>
            </a:r>
          </a:p>
          <a:p>
            <a:pPr lvl="1"/>
            <a:r>
              <a:rPr lang="en-US" dirty="0"/>
              <a:t>Revitalization of the Taylor Drive </a:t>
            </a:r>
          </a:p>
          <a:p>
            <a:pPr lvl="1"/>
            <a:r>
              <a:rPr lang="en-US" dirty="0"/>
              <a:t>Development of the </a:t>
            </a:r>
            <a:r>
              <a:rPr lang="en-US" dirty="0" err="1"/>
              <a:t>SouthPointe</a:t>
            </a:r>
            <a:r>
              <a:rPr lang="en-US" dirty="0"/>
              <a:t> Enterprise Campus</a:t>
            </a:r>
          </a:p>
          <a:p>
            <a:pPr lvl="1"/>
            <a:r>
              <a:rPr lang="en-US" dirty="0"/>
              <a:t>Continued revitalization and placemaking of the central business district.</a:t>
            </a:r>
          </a:p>
          <a:p>
            <a:pPr lvl="1"/>
            <a:r>
              <a:rPr lang="en-US" dirty="0"/>
              <a:t>Selling of the former </a:t>
            </a:r>
            <a:r>
              <a:rPr lang="en-US" dirty="0" err="1"/>
              <a:t>Schuchadt</a:t>
            </a:r>
            <a:r>
              <a:rPr lang="en-US" dirty="0"/>
              <a:t> property for the Art Preserve and Glacial Lakes Conservancy</a:t>
            </a:r>
          </a:p>
          <a:p>
            <a:pPr lvl="1"/>
            <a:r>
              <a:rPr lang="en-US" dirty="0"/>
              <a:t>Sheboygan River Clean-up project </a:t>
            </a:r>
          </a:p>
        </p:txBody>
      </p:sp>
    </p:spTree>
    <p:extLst>
      <p:ext uri="{BB962C8B-B14F-4D97-AF65-F5344CB8AC3E}">
        <p14:creationId xmlns:p14="http://schemas.microsoft.com/office/powerpoint/2010/main" val="186090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BE7F-32CF-45E9-878B-264038D1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inclusion look like in city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EE24-9478-4A96-9333-8BCB0FAB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608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Housing for All- providing multiple types of the housing working towards livability (market rate, affordable, work-force, senior, low income, subsided)</a:t>
            </a:r>
          </a:p>
          <a:p>
            <a:r>
              <a:rPr lang="en-US" dirty="0"/>
              <a:t>Jobs/Economic Development- (providing job opportunities for the low to moderate income persons, middle class, and upper class). Administer Job creation for low-to-moderate income funding programs.  </a:t>
            </a:r>
          </a:p>
          <a:p>
            <a:r>
              <a:rPr lang="en-US" dirty="0"/>
              <a:t>CDDG Requirements: Preference for Section 3- Women/Minority Owned business preferences</a:t>
            </a:r>
          </a:p>
          <a:p>
            <a:r>
              <a:rPr lang="en-US" dirty="0"/>
              <a:t>Implement programs like Pop-up Shops to allow entrepreneurs and people with a business idea an option to try a business.</a:t>
            </a:r>
          </a:p>
          <a:p>
            <a:r>
              <a:rPr lang="en-US" dirty="0"/>
              <a:t>Exploring community engagement techniques in a digital age.  City is will be implementing a </a:t>
            </a:r>
            <a:r>
              <a:rPr lang="en-US" dirty="0" err="1"/>
              <a:t>MyCIVIC</a:t>
            </a:r>
            <a:r>
              <a:rPr lang="en-US" dirty="0"/>
              <a:t> which is an software solutions to connect communities and residents. </a:t>
            </a:r>
          </a:p>
          <a:p>
            <a:r>
              <a:rPr lang="en-US" dirty="0"/>
              <a:t>Senior Activity Center project funded with a 20 year note pledging future CDBG dollars.</a:t>
            </a:r>
          </a:p>
          <a:p>
            <a:r>
              <a:rPr lang="en-US" dirty="0"/>
              <a:t>City joining GARE: Government Alliance on Race and Equity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09E0-EA43-4EAE-B9C2-A7926DD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in Sheboygan?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75E7-B69B-4867-BE31-2CAF2BDB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40" y="2024543"/>
            <a:ext cx="7293019" cy="3777622"/>
          </a:xfrm>
        </p:spPr>
        <p:txBody>
          <a:bodyPr/>
          <a:lstStyle/>
          <a:p>
            <a:r>
              <a:rPr lang="en-US" dirty="0"/>
              <a:t>Lake Michigan.  I grew up in Kewaunee, moved to Green Bay and then moved Sheboygan.  Always been attracted to what the Great Lakes have to offer.</a:t>
            </a:r>
          </a:p>
          <a:p>
            <a:r>
              <a:rPr lang="en-US" dirty="0"/>
              <a:t>Family.  My wife is a certified hand therapist in Sheboygan.  My two kids, Sofia- 9 and Caleb -4 attend Trinity Lutheran School downtown Sheboygan.</a:t>
            </a:r>
          </a:p>
          <a:p>
            <a:r>
              <a:rPr lang="en-US" dirty="0"/>
              <a:t>I love the small town atmosphere with big city amenities that Sheboygan has to offer.</a:t>
            </a:r>
          </a:p>
          <a:p>
            <a:r>
              <a:rPr lang="en-US" dirty="0"/>
              <a:t>I strongly believe that we need more young families living in central city neighborhoods, versus living in the suburbs, hence the reason on I own a single family home on N. 8</a:t>
            </a:r>
            <a:r>
              <a:rPr lang="en-US" baseline="30000" dirty="0"/>
              <a:t>th</a:t>
            </a:r>
            <a:r>
              <a:rPr lang="en-US" dirty="0"/>
              <a:t> Street.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FF810-2F23-4A1C-BFB4-5B76C4DC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4587" y="1872757"/>
            <a:ext cx="4865615" cy="36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343E-1A1D-4F8E-A94B-8C7A84A6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93E16-6919-413B-AF99-E92F7202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314" y="1835916"/>
            <a:ext cx="7615037" cy="40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56BE-000F-4F95-B432-848A94C6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75" y="526037"/>
            <a:ext cx="8911687" cy="1280890"/>
          </a:xfrm>
        </p:spPr>
        <p:txBody>
          <a:bodyPr/>
          <a:lstStyle/>
          <a:p>
            <a:r>
              <a:rPr lang="en-US" dirty="0"/>
              <a:t>Recap of the Findings of the Recent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E2CAB-1E75-4313-B368-310418181B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97975" y="1964236"/>
            <a:ext cx="86996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Age Cohort Projections-County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A85E1-594F-46B8-B249-D733C662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75" y="2644766"/>
            <a:ext cx="8699611" cy="4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3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2BC07-54EB-407B-AB77-868642D205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9" y="623888"/>
            <a:ext cx="784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Population, Median &amp; Per Capita Income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C0DDB-D5A8-4C86-8294-3DC6550F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842" y="1357027"/>
            <a:ext cx="7644425" cy="34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E44F9-9D38-4678-9182-A4CED77E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11" y="3949708"/>
            <a:ext cx="404869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C8D2-7087-48CE-B3FC-2CE11188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Permits 2015-2020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61036-BA97-49E9-B13E-8712D97EF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8"/>
          <a:stretch/>
        </p:blipFill>
        <p:spPr>
          <a:xfrm>
            <a:off x="1006530" y="1578092"/>
            <a:ext cx="5484307" cy="3374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3D204-11B3-487F-A94A-DDABF2B3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51" y="1578091"/>
            <a:ext cx="5137753" cy="3374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459DA-5651-4399-8C96-A3B7D0C0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26" y="4393873"/>
            <a:ext cx="2975550" cy="24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8E4D-54CF-4C4D-AC9E-C1B704AD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Rental Unit Vacancy</a:t>
            </a:r>
            <a:br>
              <a:rPr lang="en-US" dirty="0"/>
            </a:br>
            <a:r>
              <a:rPr lang="en-US" sz="1600" dirty="0"/>
              <a:t>Data as of 12/31/20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D8D9C0-D584-4300-8C82-395121F9C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56262"/>
            <a:ext cx="6856769" cy="3945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424D6F-1F32-429F-BA0D-4D39FAD83FB3}"/>
              </a:ext>
            </a:extLst>
          </p:cNvPr>
          <p:cNvSpPr txBox="1"/>
          <p:nvPr/>
        </p:nvSpPr>
        <p:spPr>
          <a:xfrm>
            <a:off x="2698436" y="5712904"/>
            <a:ext cx="7279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 A typical healthy vacancy rate is between 5% and 7%.</a:t>
            </a:r>
          </a:p>
          <a:p>
            <a:r>
              <a:rPr lang="en-US" sz="1400" dirty="0"/>
              <a:t>    A vacancy rate around 5-7% provides an appropriate balance between supply and demand, with enough units to provide choices.  </a:t>
            </a:r>
          </a:p>
        </p:txBody>
      </p:sp>
    </p:spTree>
    <p:extLst>
      <p:ext uri="{BB962C8B-B14F-4D97-AF65-F5344CB8AC3E}">
        <p14:creationId xmlns:p14="http://schemas.microsoft.com/office/powerpoint/2010/main" val="115261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0FE1-BA25-4ED7-A3A0-CD28CFD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Projections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57AF1D-5ED0-4939-8682-464AB773E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677" y="1905000"/>
            <a:ext cx="5392941" cy="377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8F3BD8-5E5B-4C26-B522-FFEB6EA6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18" y="1964383"/>
            <a:ext cx="5757951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4116-22D8-43A8-AEEB-628B6560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Current Residential Development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6D2EF-DEE4-4C7B-9D45-BF0CCDDEA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845" y="1839985"/>
            <a:ext cx="10551368" cy="48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E35A-6E92-4A37-9322-708C605D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Market Rent Rates for Sheboygan MSA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0E36-16EF-4E01-B0A7-9EA48AD1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Market Rent Rates: are used to determine payment standard amounts for Housing Choice Voucher Program and Section 8 Federally Funded housing programs. Based on 2 Bedroom unit.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A55D9-D4B5-4649-941B-590921CFB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07" y="3169090"/>
            <a:ext cx="4950420" cy="35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1195-CA4F-4EA7-A060-3309E44E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Recommendations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F85F51-AA72-47A4-BB2B-42D55CDB0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704661"/>
            <a:ext cx="7339254" cy="4580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39D909-7D99-495D-A1BC-B09CE60355E9}"/>
              </a:ext>
            </a:extLst>
          </p:cNvPr>
          <p:cNvSpPr/>
          <p:nvPr/>
        </p:nvSpPr>
        <p:spPr>
          <a:xfrm>
            <a:off x="3716323" y="3171039"/>
            <a:ext cx="2726422" cy="117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97987-493D-4AC0-B9BD-3BC10795438D}"/>
              </a:ext>
            </a:extLst>
          </p:cNvPr>
          <p:cNvSpPr/>
          <p:nvPr/>
        </p:nvSpPr>
        <p:spPr>
          <a:xfrm>
            <a:off x="3716323" y="1905000"/>
            <a:ext cx="1409350" cy="183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65BC2-E8AB-419D-A172-5631A7B76AE9}"/>
              </a:ext>
            </a:extLst>
          </p:cNvPr>
          <p:cNvSpPr/>
          <p:nvPr/>
        </p:nvSpPr>
        <p:spPr>
          <a:xfrm>
            <a:off x="3716323" y="4043494"/>
            <a:ext cx="1971413" cy="117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C4425-4C07-479D-8696-2BE3584DDBEC}"/>
              </a:ext>
            </a:extLst>
          </p:cNvPr>
          <p:cNvSpPr/>
          <p:nvPr/>
        </p:nvSpPr>
        <p:spPr>
          <a:xfrm>
            <a:off x="3716323" y="4160939"/>
            <a:ext cx="1409350" cy="209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BE23B-B530-49C8-95EE-15F5D7876798}"/>
              </a:ext>
            </a:extLst>
          </p:cNvPr>
          <p:cNvSpPr/>
          <p:nvPr/>
        </p:nvSpPr>
        <p:spPr>
          <a:xfrm>
            <a:off x="3716323" y="5461233"/>
            <a:ext cx="2046914" cy="117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CF1E-546E-4F4D-B603-D0F33826EF30}"/>
              </a:ext>
            </a:extLst>
          </p:cNvPr>
          <p:cNvSpPr txBox="1"/>
          <p:nvPr/>
        </p:nvSpPr>
        <p:spPr>
          <a:xfrm>
            <a:off x="2394500" y="6250668"/>
            <a:ext cx="803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https://www.sheboyganwi.gov/wp-content/uploads/2021/05/Affordable-Housing-Market-Study-2021.pdf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768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1037</TotalTime>
  <Words>891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Candid Conversation w/ Chad Pelishek, Director of Planning and Development</vt:lpstr>
      <vt:lpstr>Recap of the Findings of the Recent Study</vt:lpstr>
      <vt:lpstr>Population, Median &amp; Per Capita Income</vt:lpstr>
      <vt:lpstr>Building Permits 2015-2020</vt:lpstr>
      <vt:lpstr>Rental Unit Vacancy Data as of 12/31/20  </vt:lpstr>
      <vt:lpstr>Demand Projections</vt:lpstr>
      <vt:lpstr>Review of Current Residential Development</vt:lpstr>
      <vt:lpstr>Fair Market Rent Rates for Sheboygan MSA</vt:lpstr>
      <vt:lpstr>Study Recommendations</vt:lpstr>
      <vt:lpstr>Funding Administered by City Development</vt:lpstr>
      <vt:lpstr>What keeps me up at night? </vt:lpstr>
      <vt:lpstr>Outside City Structure</vt:lpstr>
      <vt:lpstr>Relationship with Non-Profits</vt:lpstr>
      <vt:lpstr>What can Non-Profits do to help the City?</vt:lpstr>
      <vt:lpstr>What am I (team) most proud of? </vt:lpstr>
      <vt:lpstr>What does inclusion look like in city development?</vt:lpstr>
      <vt:lpstr>Why am I in Sheboygan?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Study and Next Steps</dc:title>
  <dc:creator>Pelishek, Chad</dc:creator>
  <cp:lastModifiedBy>Pelishek, Chad</cp:lastModifiedBy>
  <cp:revision>33</cp:revision>
  <cp:lastPrinted>2021-04-30T19:25:52Z</cp:lastPrinted>
  <dcterms:created xsi:type="dcterms:W3CDTF">2021-04-29T14:35:53Z</dcterms:created>
  <dcterms:modified xsi:type="dcterms:W3CDTF">2021-05-12T17:04:03Z</dcterms:modified>
</cp:coreProperties>
</file>